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5" r:id="rId15"/>
    <p:sldId id="270" r:id="rId16"/>
    <p:sldId id="271" r:id="rId17"/>
    <p:sldId id="272" r:id="rId18"/>
    <p:sldId id="273" r:id="rId19"/>
    <p:sldId id="274" r:id="rId20"/>
    <p:sldId id="275" r:id="rId21"/>
    <p:sldId id="296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7" r:id="rId32"/>
    <p:sldId id="298" r:id="rId33"/>
    <p:sldId id="285" r:id="rId34"/>
    <p:sldId id="286" r:id="rId35"/>
    <p:sldId id="287" r:id="rId36"/>
    <p:sldId id="288" r:id="rId37"/>
    <p:sldId id="289" r:id="rId38"/>
    <p:sldId id="299" r:id="rId39"/>
    <p:sldId id="290" r:id="rId40"/>
    <p:sldId id="291" r:id="rId41"/>
    <p:sldId id="292" r:id="rId42"/>
    <p:sldId id="293" r:id="rId43"/>
    <p:sldId id="294" r:id="rId44"/>
    <p:sldId id="300" r:id="rId45"/>
    <p:sldId id="301" r:id="rId46"/>
    <p:sldId id="302" r:id="rId4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6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10B2A-6B8E-4731-BCC3-FFB295AD2051}" type="datetimeFigureOut">
              <a:rPr lang="nb-NO" smtClean="0"/>
              <a:pPr/>
              <a:t>07.05.2012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C96D8-CF11-4610-B2CA-4662A22AA9A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1503039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F23F-74EE-43C4-9146-B455F74F8842}" type="datetimeFigureOut">
              <a:rPr lang="nb-NO" smtClean="0"/>
              <a:pPr/>
              <a:t>07.05.2012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097B9-D322-4216-80AF-3BB6A6FCF42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379069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vrundet rektangel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vrundet rektangel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8D7512-7269-41A2-8644-A6E9F71BB933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07A-ADDE-4377-961D-29837F8E2B39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E518-AF19-4A89-BDE0-37458F24CAC0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C4DC-A828-4832-A7F8-7B92C5AAFB66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7417-BF8A-40E0-BDC3-233A33EBFD6B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3DE7-0064-4D30-9B6D-821FFCD87203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6" name="Plassholder for dato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5C8811-2D87-4A09-804D-DD7D2BF51ADD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8" name="Plassholder for bunn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E0C7A6-7E92-4D46-8713-22E8D018F211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3150-3787-4FAC-BC5F-F530B4CC712F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53A5-E9A8-4D24-AECF-0691468F1686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333-2454-4DA1-8996-B6D04311A9B6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vrundet rektangel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vrundet rektangel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1D91C0A-113D-477A-BCBF-5B645BA55B7C}" type="datetime1">
              <a:rPr lang="nb-NO" smtClean="0"/>
              <a:pPr/>
              <a:t>07.05.2012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nn-NO" smtClean="0"/>
              <a:t>NR Kompetanse 2012</a:t>
            </a:r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4899B-71D6-4136-A375-A8BE48710052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640960" cy="1800200"/>
          </a:xfrm>
        </p:spPr>
        <p:txBody>
          <a:bodyPr>
            <a:noAutofit/>
          </a:bodyPr>
          <a:lstStyle/>
          <a:p>
            <a:r>
              <a:rPr lang="nb-NO" sz="6600" b="1" dirty="0" smtClean="0"/>
              <a:t>Den grensesprengende tekstreklamen</a:t>
            </a:r>
            <a:endParaRPr lang="nb-NO" sz="6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387552"/>
            <a:ext cx="6400800" cy="1201688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Norsk Redaktørforening – </a:t>
            </a:r>
            <a:r>
              <a:rPr lang="nb-NO" dirty="0" err="1" smtClean="0">
                <a:solidFill>
                  <a:schemeClr val="tx1"/>
                </a:solidFill>
              </a:rPr>
              <a:t>vårmøtet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9. mai 2012</a:t>
            </a:r>
          </a:p>
        </p:txBody>
      </p:sp>
      <p:pic>
        <p:nvPicPr>
          <p:cNvPr id="1026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/>
          <a:lstStyle/>
          <a:p>
            <a:r>
              <a:rPr lang="nb-NO" b="1" dirty="0" smtClean="0"/>
              <a:t>Noen nyere utviklingstrekk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/>
          <a:lstStyle/>
          <a:p>
            <a:r>
              <a:rPr lang="nb-NO" dirty="0" smtClean="0"/>
              <a:t>Digitalisering</a:t>
            </a:r>
          </a:p>
          <a:p>
            <a:r>
              <a:rPr lang="nb-NO" dirty="0" smtClean="0"/>
              <a:t>Økonomi</a:t>
            </a:r>
          </a:p>
          <a:p>
            <a:r>
              <a:rPr lang="nb-NO" dirty="0" smtClean="0"/>
              <a:t>Eiere</a:t>
            </a:r>
          </a:p>
          <a:p>
            <a:r>
              <a:rPr lang="nb-NO" b="1" u="sng" dirty="0" smtClean="0"/>
              <a:t>PR</a:t>
            </a:r>
            <a:endParaRPr lang="nb-NO" b="1" u="sng" dirty="0"/>
          </a:p>
        </p:txBody>
      </p:sp>
      <p:sp>
        <p:nvSpPr>
          <p:cNvPr id="8" name="Bildeforklaring med linje 1 7"/>
          <p:cNvSpPr/>
          <p:nvPr/>
        </p:nvSpPr>
        <p:spPr>
          <a:xfrm>
            <a:off x="4067944" y="1916832"/>
            <a:ext cx="4680520" cy="4320480"/>
          </a:xfrm>
          <a:prstGeom prst="borderCallout1">
            <a:avLst>
              <a:gd name="adj1" fmla="val 49589"/>
              <a:gd name="adj2" fmla="val -239"/>
              <a:gd name="adj3" fmla="val 31010"/>
              <a:gd name="adj4" fmla="val -5473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PR-bransjen har vokst mye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Mer profesjonalisert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Legitimt virke og virkemidler, men disse skal påvirke journalistikken.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emkant 6"/>
          <p:cNvSpPr/>
          <p:nvPr/>
        </p:nvSpPr>
        <p:spPr>
          <a:xfrm>
            <a:off x="467544" y="1883965"/>
            <a:ext cx="3528392" cy="18002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nb-NO" b="1" dirty="0" smtClean="0"/>
              <a:t>Vi har valgt fire temaer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>
            <a:normAutofit/>
          </a:bodyPr>
          <a:lstStyle/>
          <a:p>
            <a:r>
              <a:rPr lang="nb-NO" sz="3200" dirty="0" smtClean="0"/>
              <a:t>Digitalisering</a:t>
            </a:r>
          </a:p>
          <a:p>
            <a:r>
              <a:rPr lang="nb-NO" sz="3200" dirty="0" smtClean="0"/>
              <a:t>Økonomi</a:t>
            </a:r>
          </a:p>
          <a:p>
            <a:r>
              <a:rPr lang="nb-NO" sz="3200" dirty="0" smtClean="0"/>
              <a:t>Eiere</a:t>
            </a:r>
          </a:p>
          <a:p>
            <a:endParaRPr lang="nb-NO" sz="3200" dirty="0" smtClean="0"/>
          </a:p>
          <a:p>
            <a:r>
              <a:rPr lang="nb-NO" sz="3200" dirty="0" smtClean="0"/>
              <a:t>PR </a:t>
            </a: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 eget tema senere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99992" y="1772816"/>
            <a:ext cx="4392488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nb-NO" sz="2800" dirty="0" smtClean="0"/>
              <a:t>Utydelige grenser for journalistikken</a:t>
            </a:r>
          </a:p>
          <a:p>
            <a:pPr marL="514350" indent="-514350"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nb-NO" sz="2800" dirty="0" smtClean="0"/>
              <a:t>Kjøpeknapper og kommersielle funksjoner</a:t>
            </a:r>
          </a:p>
          <a:p>
            <a:pPr marL="514350" indent="-514350"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nb-NO" sz="2800" dirty="0" smtClean="0"/>
              <a:t>Felles produkter på tvers av mediehusene</a:t>
            </a:r>
          </a:p>
          <a:p>
            <a:pPr marL="514350" indent="-514350">
              <a:spcBef>
                <a:spcPts val="18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nb-NO" sz="2800" dirty="0" smtClean="0"/>
              <a:t>Web-TV</a:t>
            </a:r>
            <a:endParaRPr lang="nb-NO" sz="2800" dirty="0"/>
          </a:p>
        </p:txBody>
      </p:sp>
      <p:sp>
        <p:nvSpPr>
          <p:cNvPr id="8" name="Venstre klammeparentes 7"/>
          <p:cNvSpPr/>
          <p:nvPr/>
        </p:nvSpPr>
        <p:spPr>
          <a:xfrm>
            <a:off x="4139952" y="1811957"/>
            <a:ext cx="504056" cy="4320480"/>
          </a:xfrm>
          <a:prstGeom prst="leftBrace">
            <a:avLst>
              <a:gd name="adj1" fmla="val 8333"/>
              <a:gd name="adj2" fmla="val 22951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/>
          <a:p>
            <a:r>
              <a:rPr lang="nb-NO" b="1" dirty="0" smtClean="0"/>
              <a:t>Utydelige grenser for journalistikken</a:t>
            </a:r>
            <a:endParaRPr lang="nb-NO" b="1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371600" y="2761456"/>
            <a:ext cx="6400800" cy="2971800"/>
          </a:xfrm>
        </p:spPr>
        <p:txBody>
          <a:bodyPr>
            <a:noAutofit/>
          </a:bodyPr>
          <a:lstStyle/>
          <a:p>
            <a:r>
              <a:rPr lang="nb-NO" sz="22200" dirty="0" smtClean="0"/>
              <a:t>1</a:t>
            </a:r>
            <a:endParaRPr lang="nb-NO" sz="22200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Utydelige grenser for journalistikken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buNone/>
            </a:pPr>
            <a:r>
              <a:rPr lang="nb-NO" b="1" dirty="0" smtClean="0"/>
              <a:t>Handler bl.a. om: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Innholdssjangre i gråsonen, f.eks. blogger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”</a:t>
            </a:r>
            <a:r>
              <a:rPr lang="nb-NO" dirty="0" err="1" smtClean="0"/>
              <a:t>Brukerskapt</a:t>
            </a:r>
            <a:r>
              <a:rPr lang="nb-NO" dirty="0" smtClean="0"/>
              <a:t> innhold” – av lesere eller markedsførere?</a:t>
            </a:r>
          </a:p>
          <a:p>
            <a:pPr>
              <a:spcBef>
                <a:spcPts val="2400"/>
              </a:spcBef>
            </a:pPr>
            <a:r>
              <a:rPr lang="nb-NO" dirty="0" smtClean="0"/>
              <a:t>Skille mellom lenker som er redaksjonelle og ikke-redaksjonelle</a:t>
            </a:r>
          </a:p>
          <a:p>
            <a:pPr>
              <a:spcBef>
                <a:spcPts val="2400"/>
              </a:spcBef>
            </a:pPr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Utydelige grenser for journalistikken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608576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nb-NO" b="1" dirty="0" smtClean="0"/>
              <a:t>Prinsippet </a:t>
            </a:r>
            <a:r>
              <a:rPr lang="nb-NO" dirty="0" smtClean="0"/>
              <a:t>vi tar opp er hvordan vi beskriver skillet mellom journalistikk og det som ikke er journalistikk:</a:t>
            </a:r>
          </a:p>
          <a:p>
            <a:pPr>
              <a:buClrTx/>
            </a:pPr>
            <a:endParaRPr lang="nb-NO" dirty="0" smtClean="0"/>
          </a:p>
          <a:p>
            <a:pPr>
              <a:buClrTx/>
            </a:pPr>
            <a:r>
              <a:rPr lang="nb-NO" dirty="0" smtClean="0"/>
              <a:t>Dagens </a:t>
            </a:r>
            <a:r>
              <a:rPr lang="nb-NO" b="1" dirty="0" smtClean="0"/>
              <a:t>skille</a:t>
            </a:r>
            <a:r>
              <a:rPr lang="nb-NO" dirty="0" smtClean="0"/>
              <a:t> er formulert mellom kategoriene: </a:t>
            </a:r>
          </a:p>
          <a:p>
            <a:pPr lvl="1">
              <a:buClrTx/>
            </a:pPr>
            <a:r>
              <a:rPr lang="nb-NO" dirty="0" smtClean="0">
                <a:solidFill>
                  <a:schemeClr val="tx1"/>
                </a:solidFill>
              </a:rPr>
              <a:t>redaksjonelt stoff</a:t>
            </a:r>
          </a:p>
          <a:p>
            <a:pPr lvl="1">
              <a:buClrTx/>
            </a:pPr>
            <a:r>
              <a:rPr lang="nb-NO" dirty="0" smtClean="0">
                <a:solidFill>
                  <a:schemeClr val="tx1"/>
                </a:solidFill>
              </a:rPr>
              <a:t>reklame/sponsing</a:t>
            </a:r>
          </a:p>
          <a:p>
            <a:pPr lvl="1">
              <a:buClrTx/>
            </a:pPr>
            <a:endParaRPr lang="nb-NO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nb-NO" dirty="0" smtClean="0"/>
              <a:t>Kan kategoriene fortsatt være slik, eller hva med:</a:t>
            </a:r>
          </a:p>
          <a:p>
            <a:pPr lvl="1">
              <a:buClrTx/>
            </a:pPr>
            <a:r>
              <a:rPr lang="nb-NO" dirty="0" smtClean="0">
                <a:solidFill>
                  <a:schemeClr val="tx1"/>
                </a:solidFill>
              </a:rPr>
              <a:t>redaksjonelt stoff</a:t>
            </a:r>
          </a:p>
          <a:p>
            <a:pPr lvl="1">
              <a:buClrTx/>
            </a:pPr>
            <a:r>
              <a:rPr lang="nb-NO" dirty="0" smtClean="0">
                <a:solidFill>
                  <a:schemeClr val="tx1"/>
                </a:solidFill>
              </a:rPr>
              <a:t>reklame/sponsing</a:t>
            </a:r>
          </a:p>
          <a:p>
            <a:pPr lvl="1">
              <a:buClrTx/>
            </a:pPr>
            <a:r>
              <a:rPr lang="nb-NO" dirty="0" smtClean="0">
                <a:solidFill>
                  <a:schemeClr val="tx1"/>
                </a:solidFill>
              </a:rPr>
              <a:t>annet innhold som ikke er redaksjonelt stoff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/>
              <a:t>”Klart skille”</a:t>
            </a:r>
            <a:endParaRPr lang="nb-NO" dirty="0" smtClean="0"/>
          </a:p>
        </p:txBody>
      </p:sp>
      <p:pic>
        <p:nvPicPr>
          <p:cNvPr id="3075" name="Bild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5208" y="2558604"/>
            <a:ext cx="4391048" cy="3822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6927386" y="6021288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”</a:t>
            </a:r>
            <a:r>
              <a:rPr lang="nb-NO" sz="3200" dirty="0" err="1" smtClean="0"/>
              <a:t>klikk</a:t>
            </a:r>
            <a:r>
              <a:rPr lang="nb-NO" sz="3200" dirty="0" err="1" smtClean="0">
                <a:sym typeface="Wingdings" pitchFamily="2" charset="2"/>
              </a:rPr>
              <a:t></a:t>
            </a:r>
            <a:r>
              <a:rPr lang="nb-NO" sz="3200" dirty="0" smtClean="0">
                <a:sym typeface="Wingdings" pitchFamily="2" charset="2"/>
              </a:rPr>
              <a:t>”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11560" y="141277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Eksempel:</a:t>
            </a:r>
            <a:r>
              <a:rPr lang="nb-NO" sz="2800" dirty="0" smtClean="0"/>
              <a:t> </a:t>
            </a:r>
            <a:r>
              <a:rPr lang="nb-NO" sz="2800" dirty="0" err="1" smtClean="0"/>
              <a:t>brukerskapt</a:t>
            </a:r>
            <a:r>
              <a:rPr lang="nb-NO" sz="2800" dirty="0" smtClean="0"/>
              <a:t> innhold </a:t>
            </a:r>
          </a:p>
          <a:p>
            <a:r>
              <a:rPr lang="nb-NO" sz="2800" dirty="0" smtClean="0"/>
              <a:t>– eller hva slags kategori stoff er dette?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Bild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335" y="260648"/>
            <a:ext cx="7396899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7575458" y="6021288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”</a:t>
            </a:r>
            <a:r>
              <a:rPr lang="nb-NO" sz="3200" dirty="0" err="1" smtClean="0"/>
              <a:t>klikk</a:t>
            </a:r>
            <a:r>
              <a:rPr lang="nb-NO" sz="3200" dirty="0" err="1" smtClean="0">
                <a:sym typeface="Wingdings" pitchFamily="2" charset="2"/>
              </a:rPr>
              <a:t></a:t>
            </a:r>
            <a:r>
              <a:rPr lang="nb-NO" sz="3200" dirty="0" smtClean="0">
                <a:sym typeface="Wingdings" pitchFamily="2" charset="2"/>
              </a:rPr>
              <a:t>”</a:t>
            </a:r>
            <a:endParaRPr lang="nb-NO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8640"/>
            <a:ext cx="6633008" cy="6525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1553632"/>
            <a:ext cx="3923928" cy="530436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4" name="TekstSylinder 3"/>
          <p:cNvSpPr txBox="1"/>
          <p:nvPr/>
        </p:nvSpPr>
        <p:spPr>
          <a:xfrm>
            <a:off x="7378543" y="140439"/>
            <a:ext cx="172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dirty="0" smtClean="0"/>
              <a:t>Svært spesifikk</a:t>
            </a:r>
          </a:p>
          <a:p>
            <a:pPr algn="r"/>
            <a:r>
              <a:rPr lang="nb-NO" dirty="0" smtClean="0"/>
              <a:t>produktomtale</a:t>
            </a:r>
          </a:p>
          <a:p>
            <a:pPr algn="r"/>
            <a:r>
              <a:rPr lang="nb-NO" dirty="0" smtClean="0"/>
              <a:t>til å være</a:t>
            </a:r>
          </a:p>
          <a:p>
            <a:pPr algn="r"/>
            <a:r>
              <a:rPr lang="nb-NO" dirty="0" smtClean="0"/>
              <a:t>reisereportasje</a:t>
            </a:r>
            <a:endParaRPr lang="nb-NO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Bild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068" y="0"/>
            <a:ext cx="435693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Femkant 4"/>
          <p:cNvSpPr/>
          <p:nvPr/>
        </p:nvSpPr>
        <p:spPr>
          <a:xfrm rot="10800000">
            <a:off x="1835696" y="4941168"/>
            <a:ext cx="576064" cy="50405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3260" y="4611985"/>
            <a:ext cx="6551228" cy="97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320480" cy="1498178"/>
          </a:xfrm>
        </p:spPr>
        <p:txBody>
          <a:bodyPr>
            <a:normAutofit fontScale="90000"/>
          </a:bodyPr>
          <a:lstStyle/>
          <a:p>
            <a:pPr algn="r"/>
            <a:r>
              <a:rPr lang="nb-NO" sz="3600" b="1" dirty="0" smtClean="0"/>
              <a:t>Et annet eksempel</a:t>
            </a:r>
            <a:br>
              <a:rPr lang="nb-NO" sz="3600" b="1" dirty="0" smtClean="0"/>
            </a:br>
            <a:r>
              <a:rPr lang="nb-NO" sz="3600" b="1" dirty="0" smtClean="0"/>
              <a:t>fra samme tjeneste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724128" y="1700808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 dirty="0" smtClean="0"/>
              <a:t>Er dette </a:t>
            </a:r>
            <a:br>
              <a:rPr lang="nb-NO" sz="2800" dirty="0" smtClean="0"/>
            </a:br>
            <a:r>
              <a:rPr lang="nb-NO" sz="2800" dirty="0" smtClean="0"/>
              <a:t>”</a:t>
            </a:r>
            <a:r>
              <a:rPr lang="nb-NO" sz="2800" dirty="0" err="1" smtClean="0"/>
              <a:t>brukerskapt</a:t>
            </a:r>
            <a:r>
              <a:rPr lang="nb-NO" sz="2800" dirty="0" smtClean="0"/>
              <a:t> innhold”</a:t>
            </a:r>
            <a:br>
              <a:rPr lang="nb-NO" sz="2800" dirty="0" smtClean="0"/>
            </a:br>
            <a:r>
              <a:rPr lang="nb-NO" sz="2800" dirty="0" smtClean="0"/>
              <a:t> – eller hva er det?</a:t>
            </a:r>
            <a:endParaRPr lang="nb-NO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Lenker: </a:t>
            </a:r>
            <a:r>
              <a:rPr lang="nb-NO" dirty="0" smtClean="0"/>
              <a:t>”klart skille” mellom de som er redaksjonelle og kommersielle?</a:t>
            </a:r>
          </a:p>
        </p:txBody>
      </p:sp>
      <p:pic>
        <p:nvPicPr>
          <p:cNvPr id="7173" name="Bild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406" y="44624"/>
            <a:ext cx="896759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 descr="Nettavisen men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630565"/>
            <a:ext cx="5472608" cy="3227435"/>
          </a:xfrm>
          <a:prstGeom prst="rect">
            <a:avLst/>
          </a:prstGeom>
        </p:spPr>
      </p:pic>
      <p:sp>
        <p:nvSpPr>
          <p:cNvPr id="8" name="Femkant 7"/>
          <p:cNvSpPr/>
          <p:nvPr/>
        </p:nvSpPr>
        <p:spPr>
          <a:xfrm>
            <a:off x="216024" y="4869160"/>
            <a:ext cx="2195736" cy="1152128"/>
          </a:xfrm>
          <a:prstGeom prst="homePlate">
            <a:avLst>
              <a:gd name="adj" fmla="val 2107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smtClean="0"/>
              <a:t>Lenker i menyen</a:t>
            </a:r>
          </a:p>
          <a:p>
            <a:r>
              <a:rPr lang="nb-NO" sz="1600" b="1" dirty="0" smtClean="0"/>
              <a:t>både til </a:t>
            </a:r>
            <a:r>
              <a:rPr lang="nb-NO" sz="1600" b="1" dirty="0" err="1" smtClean="0"/>
              <a:t>red.innhold</a:t>
            </a:r>
            <a:r>
              <a:rPr lang="nb-NO" sz="1600" b="1" dirty="0" smtClean="0"/>
              <a:t> og </a:t>
            </a:r>
            <a:r>
              <a:rPr lang="nb-NO" sz="1600" b="1" dirty="0" err="1" smtClean="0"/>
              <a:t>komm.tjenester</a:t>
            </a:r>
            <a:endParaRPr lang="nb-NO" sz="1600" b="1" dirty="0"/>
          </a:p>
        </p:txBody>
      </p:sp>
      <p:pic>
        <p:nvPicPr>
          <p:cNvPr id="9" name="Bild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1419" y="3609021"/>
            <a:ext cx="2952581" cy="324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emkant 9"/>
          <p:cNvSpPr/>
          <p:nvPr/>
        </p:nvSpPr>
        <p:spPr>
          <a:xfrm>
            <a:off x="4176464" y="4941168"/>
            <a:ext cx="2123728" cy="1080120"/>
          </a:xfrm>
          <a:prstGeom prst="homePlate">
            <a:avLst>
              <a:gd name="adj" fmla="val 2107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smtClean="0"/>
              <a:t>”Tjenester” inkluderer flere ulike kategorier</a:t>
            </a:r>
            <a:endParaRPr lang="nb-NO" sz="1600" b="1" dirty="0"/>
          </a:p>
        </p:txBody>
      </p:sp>
      <p:sp>
        <p:nvSpPr>
          <p:cNvPr id="11" name="Femkant 10"/>
          <p:cNvSpPr/>
          <p:nvPr/>
        </p:nvSpPr>
        <p:spPr>
          <a:xfrm>
            <a:off x="251520" y="1484784"/>
            <a:ext cx="8712968" cy="432048"/>
          </a:xfrm>
          <a:prstGeom prst="homePlate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b="1" dirty="0" smtClean="0"/>
              <a:t>Slik ”de fleste” gjør det, og uten skille mellom redaksjonelt og kommersielt.  OK?</a:t>
            </a:r>
            <a:endParaRPr lang="nb-NO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09554">
            <a:off x="1636819" y="263925"/>
            <a:ext cx="4836947" cy="66356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82000" cy="1069848"/>
          </a:xfrm>
        </p:spPr>
        <p:txBody>
          <a:bodyPr/>
          <a:lstStyle/>
          <a:p>
            <a:r>
              <a:rPr lang="nb-NO" b="1" dirty="0" smtClean="0"/>
              <a:t>Forslag</a:t>
            </a:r>
            <a:endParaRPr lang="nb-NO" b="1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4104456" cy="1305296"/>
          </a:xfrm>
          <a:solidFill>
            <a:schemeClr val="bg1">
              <a:alpha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nb-NO" sz="2400" dirty="0" smtClean="0"/>
              <a:t>I innledning i TRP:</a:t>
            </a:r>
            <a:endParaRPr lang="nb-NO" sz="32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>
            <a:normAutofit/>
          </a:bodyPr>
          <a:lstStyle/>
          <a:p>
            <a:r>
              <a:rPr lang="nb-NO" sz="2800" dirty="0" smtClean="0"/>
              <a:t>”Medienes troverdighet er avhengig av et klart skille mellom redaksjonelt stoff og reklame/sponsing. ”</a:t>
            </a:r>
            <a:endParaRPr lang="nb-NO" sz="2800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  <a:solidFill>
            <a:schemeClr val="bg1">
              <a:alpha val="25000"/>
            </a:schemeClr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nb-NO" sz="3200" dirty="0" smtClean="0"/>
              <a:t>…gis følgende tillegg:</a:t>
            </a:r>
            <a:endParaRPr lang="nb-NO" sz="3200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175447" cy="3951288"/>
          </a:xfrm>
        </p:spPr>
        <p:txBody>
          <a:bodyPr>
            <a:normAutofit fontScale="92500"/>
          </a:bodyPr>
          <a:lstStyle/>
          <a:p>
            <a:r>
              <a:rPr lang="nb-NO" sz="2800" dirty="0" smtClean="0"/>
              <a:t>”Medienes troverdighet er avhengig av et klart skille mellom redaksjonelt stoff og reklame/sponsing, </a:t>
            </a:r>
            <a:r>
              <a:rPr lang="nb-NO" sz="2800" b="1" u="sng" dirty="0" smtClean="0"/>
              <a:t>og også et klart skille i forhold til annet innhold som ikke er redaksjonelt stoff.</a:t>
            </a:r>
            <a:r>
              <a:rPr lang="nb-NO" sz="2800" dirty="0" smtClean="0"/>
              <a:t>”</a:t>
            </a:r>
            <a:endParaRPr lang="nb-NO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/>
          <a:lstStyle/>
          <a:p>
            <a:pPr>
              <a:buClrTx/>
            </a:pPr>
            <a:r>
              <a:rPr lang="nb-NO" sz="3200" dirty="0" smtClean="0"/>
              <a:t>Er du enig i forslaget om at et ”</a:t>
            </a:r>
            <a:r>
              <a:rPr lang="nb-NO" sz="3200" u="sng" dirty="0" smtClean="0"/>
              <a:t>klart skille</a:t>
            </a:r>
            <a:r>
              <a:rPr lang="nb-NO" sz="3200" dirty="0" smtClean="0"/>
              <a:t>” mellom ”</a:t>
            </a:r>
            <a:r>
              <a:rPr lang="nb-NO" sz="3200" u="sng" dirty="0" smtClean="0"/>
              <a:t>redaksjonelt stoff</a:t>
            </a:r>
            <a:r>
              <a:rPr lang="nb-NO" sz="3200" dirty="0" smtClean="0"/>
              <a:t>” og ”</a:t>
            </a:r>
            <a:r>
              <a:rPr lang="nb-NO" sz="3200" u="sng" dirty="0" smtClean="0"/>
              <a:t>reklame/sponsing</a:t>
            </a:r>
            <a:r>
              <a:rPr lang="nb-NO" sz="3200" dirty="0" smtClean="0"/>
              <a:t>” bør utvides med en ny kategori, som for eksempel ”</a:t>
            </a:r>
            <a:r>
              <a:rPr lang="nb-NO" sz="3200" u="sng" dirty="0" smtClean="0"/>
              <a:t>annet innhold som ikke er redaksjonelt stoff</a:t>
            </a:r>
            <a:r>
              <a:rPr lang="nb-NO" sz="3200" dirty="0" smtClean="0"/>
              <a:t>”?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/>
          <a:p>
            <a:r>
              <a:rPr lang="nb-NO" b="1" dirty="0" smtClean="0"/>
              <a:t>Kjøpeknapper </a:t>
            </a:r>
            <a:br>
              <a:rPr lang="nb-NO" b="1" dirty="0" smtClean="0"/>
            </a:br>
            <a:r>
              <a:rPr lang="nb-NO" b="1" dirty="0" smtClean="0"/>
              <a:t>og kommersielle funksjoner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371600" y="2761456"/>
            <a:ext cx="6400800" cy="2971800"/>
          </a:xfrm>
        </p:spPr>
        <p:txBody>
          <a:bodyPr>
            <a:noAutofit/>
          </a:bodyPr>
          <a:lstStyle/>
          <a:p>
            <a:r>
              <a:rPr lang="nb-NO" sz="22200" dirty="0" smtClean="0"/>
              <a:t>2</a:t>
            </a:r>
            <a:endParaRPr lang="nb-NO" sz="22200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Kjøpeknapper </a:t>
            </a:r>
            <a:br>
              <a:rPr lang="nb-NO" b="1" dirty="0" smtClean="0"/>
            </a:br>
            <a:r>
              <a:rPr lang="nb-NO" b="1" dirty="0" smtClean="0"/>
              <a:t>og kommersielle funksjoner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Tx/>
              <a:buNone/>
            </a:pPr>
            <a:r>
              <a:rPr lang="nb-NO" b="1" dirty="0" smtClean="0"/>
              <a:t>Handler bl.a. om </a:t>
            </a:r>
            <a:r>
              <a:rPr lang="nb-NO" dirty="0" smtClean="0"/>
              <a:t>når man i eller </a:t>
            </a:r>
            <a:r>
              <a:rPr lang="nn-NO" dirty="0" smtClean="0"/>
              <a:t>i </a:t>
            </a:r>
            <a:r>
              <a:rPr lang="nn-NO" dirty="0" err="1" smtClean="0"/>
              <a:t>tilknytning</a:t>
            </a:r>
            <a:r>
              <a:rPr lang="nn-NO" dirty="0" smtClean="0"/>
              <a:t> til redaksjonelt stoff har lagt inn</a:t>
            </a:r>
            <a:r>
              <a:rPr lang="nb-NO" b="1" dirty="0" smtClean="0"/>
              <a:t>: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Kjøpeknapper for produkter som omtales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Webshop, relatert til redaksjonelt innhold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Kommersielle funksjoner i stoffet</a:t>
            </a:r>
            <a:endParaRPr lang="nb-NO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66800"/>
          </a:xfrm>
        </p:spPr>
        <p:txBody>
          <a:bodyPr/>
          <a:lstStyle/>
          <a:p>
            <a:r>
              <a:rPr lang="nb-NO" dirty="0" err="1" smtClean="0"/>
              <a:t>iPad-magasinet</a:t>
            </a:r>
            <a:r>
              <a:rPr lang="nb-NO" dirty="0" smtClean="0"/>
              <a:t> </a:t>
            </a:r>
            <a:r>
              <a:rPr lang="nb-NO" b="1" dirty="0" err="1" smtClean="0"/>
              <a:t>Katachi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180528" y="1440160"/>
            <a:ext cx="5184576" cy="53012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b-NO" sz="2400" dirty="0" smtClean="0"/>
              <a:t>”- Reklame og journalistikk vil smelte sammen på en ny måte. Får leseren lyst på en veske som er omtalt i en artikkel om mote, kan hun heller han enkelt legge denne i en digital handlekurv ved å trykke på bildet av vesken med pekefingeren, forteller Haugan.</a:t>
            </a:r>
          </a:p>
          <a:p>
            <a:pPr indent="0">
              <a:buNone/>
            </a:pPr>
            <a:r>
              <a:rPr lang="nb-NO" sz="2400" dirty="0" smtClean="0"/>
              <a:t>- Leseren skal ikke måtte søke opp ting han eller hun har lest om på nettet i etterkant. Kjøpet foretas direkte i </a:t>
            </a:r>
            <a:r>
              <a:rPr lang="nb-NO" sz="2400" dirty="0" err="1" smtClean="0"/>
              <a:t>appen</a:t>
            </a:r>
            <a:r>
              <a:rPr lang="nb-NO" sz="2400" dirty="0" smtClean="0"/>
              <a:t>, sier Haugan.”</a:t>
            </a:r>
          </a:p>
          <a:p>
            <a:pPr indent="0">
              <a:buNone/>
            </a:pPr>
            <a:r>
              <a:rPr lang="nb-NO" sz="2400" dirty="0" smtClean="0"/>
              <a:t>[…] ”Vi […] har ingen </a:t>
            </a:r>
            <a:r>
              <a:rPr lang="nb-NO" sz="2400" dirty="0" err="1" smtClean="0"/>
              <a:t>printskjeletter</a:t>
            </a:r>
            <a:r>
              <a:rPr lang="nb-NO" sz="2400" dirty="0" smtClean="0"/>
              <a:t> i skapet.”</a:t>
            </a:r>
          </a:p>
          <a:p>
            <a:pPr indent="0">
              <a:buNone/>
            </a:pPr>
            <a:endParaRPr lang="nb-NO" sz="2400" dirty="0"/>
          </a:p>
        </p:txBody>
      </p:sp>
      <p:pic>
        <p:nvPicPr>
          <p:cNvPr id="4" name="Bilde 3" descr="#03 DN 20111128 - nettbrett - faksimile - LIT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32040" y="1628800"/>
            <a:ext cx="4206758" cy="43962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5724128" y="6021288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Dagens Næringsliv 28.11.2011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86210"/>
          </a:xfrm>
        </p:spPr>
        <p:txBody>
          <a:bodyPr>
            <a:normAutofit/>
          </a:bodyPr>
          <a:lstStyle/>
          <a:p>
            <a:r>
              <a:rPr lang="nb-NO" dirty="0" smtClean="0"/>
              <a:t>Dagbladets bokanmeldelser</a:t>
            </a:r>
            <a:br>
              <a:rPr lang="nb-NO" dirty="0" smtClean="0"/>
            </a:br>
            <a:r>
              <a:rPr lang="nb-NO" dirty="0" smtClean="0"/>
              <a:t>- og digitale bokhandel</a:t>
            </a:r>
            <a:endParaRPr lang="nb-NO" dirty="0"/>
          </a:p>
        </p:txBody>
      </p:sp>
      <p:pic>
        <p:nvPicPr>
          <p:cNvPr id="4" name="Bild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2196" y="3212976"/>
            <a:ext cx="866451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7164288" y="2060848"/>
            <a:ext cx="1707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”</a:t>
            </a:r>
            <a:r>
              <a:rPr lang="nb-NO" sz="2800" u="sng" dirty="0" smtClean="0"/>
              <a:t>annonse</a:t>
            </a:r>
            <a:r>
              <a:rPr lang="nb-NO" sz="2800" dirty="0" smtClean="0"/>
              <a:t>”</a:t>
            </a:r>
            <a:endParaRPr lang="nb-NO" sz="2800" dirty="0"/>
          </a:p>
        </p:txBody>
      </p:sp>
      <p:cxnSp>
        <p:nvCxnSpPr>
          <p:cNvPr id="7" name="Rett pil 6"/>
          <p:cNvCxnSpPr/>
          <p:nvPr/>
        </p:nvCxnSpPr>
        <p:spPr>
          <a:xfrm flipH="1">
            <a:off x="7164288" y="2492896"/>
            <a:ext cx="720080" cy="10801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Web-shop </a:t>
            </a:r>
            <a:r>
              <a:rPr lang="nb-NO" dirty="0" smtClean="0"/>
              <a:t>– </a:t>
            </a:r>
            <a:r>
              <a:rPr lang="nb-NO" dirty="0" err="1" smtClean="0"/>
              <a:t>Aftonbladet.se</a:t>
            </a:r>
            <a:endParaRPr lang="nb-NO" dirty="0" smtClean="0"/>
          </a:p>
        </p:txBody>
      </p:sp>
      <p:pic>
        <p:nvPicPr>
          <p:cNvPr id="4" name="Bilde 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140968"/>
            <a:ext cx="6583354" cy="313333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Bilde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484784"/>
            <a:ext cx="8706630" cy="115160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Femkant 5"/>
          <p:cNvSpPr/>
          <p:nvPr/>
        </p:nvSpPr>
        <p:spPr>
          <a:xfrm flipH="1">
            <a:off x="6156176" y="3789040"/>
            <a:ext cx="2736304" cy="1152128"/>
          </a:xfrm>
          <a:prstGeom prst="homePlate">
            <a:avLst>
              <a:gd name="adj" fmla="val 10754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b="1" dirty="0" smtClean="0"/>
              <a:t>Kjøp supporterutstyr til klubbene du leser om…</a:t>
            </a:r>
            <a:endParaRPr lang="nb-NO" b="1" dirty="0"/>
          </a:p>
        </p:txBody>
      </p:sp>
      <p:cxnSp>
        <p:nvCxnSpPr>
          <p:cNvPr id="8" name="Rett pil 7"/>
          <p:cNvCxnSpPr/>
          <p:nvPr/>
        </p:nvCxnSpPr>
        <p:spPr>
          <a:xfrm flipV="1">
            <a:off x="8316416" y="2636912"/>
            <a:ext cx="0" cy="1224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 txBox="1">
            <a:spLocks/>
          </p:cNvSpPr>
          <p:nvPr/>
        </p:nvSpPr>
        <p:spPr>
          <a:xfrm>
            <a:off x="734888" y="58614"/>
            <a:ext cx="8229600" cy="1354162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Aftonbladets webshop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selger varer relatert til redaksjonelt innhold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4" descr="20101123 Aftonbladet-se Webshop - Værsak koblet til salg av bilutstyr - lastet kl 2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188640"/>
            <a:ext cx="5577840" cy="64693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Femkant 3"/>
          <p:cNvSpPr/>
          <p:nvPr/>
        </p:nvSpPr>
        <p:spPr>
          <a:xfrm flipH="1">
            <a:off x="6948264" y="5517232"/>
            <a:ext cx="1944216" cy="1224136"/>
          </a:xfrm>
          <a:prstGeom prst="homePlate">
            <a:avLst>
              <a:gd name="adj" fmla="val 54238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b="1" dirty="0" smtClean="0"/>
              <a:t>Kjøp relevante varer </a:t>
            </a:r>
            <a:r>
              <a:rPr lang="nb-NO" b="1" dirty="0" err="1" smtClean="0"/>
              <a:t>ift</a:t>
            </a:r>
            <a:r>
              <a:rPr lang="nb-NO" b="1" dirty="0" smtClean="0"/>
              <a:t>. innholdet</a:t>
            </a:r>
            <a:endParaRPr lang="nb-N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3442990"/>
            <a:ext cx="9144000" cy="706090"/>
          </a:xfrm>
        </p:spPr>
        <p:txBody>
          <a:bodyPr>
            <a:noAutofit/>
          </a:bodyPr>
          <a:lstStyle/>
          <a:p>
            <a:r>
              <a:rPr lang="nb-NO" sz="4200" b="1" dirty="0" smtClean="0"/>
              <a:t>Betalte lenker </a:t>
            </a:r>
            <a:r>
              <a:rPr lang="nb-NO" sz="3600" b="1" dirty="0" smtClean="0"/>
              <a:t>– og samarbeidspartnere</a:t>
            </a:r>
          </a:p>
        </p:txBody>
      </p:sp>
      <p:pic>
        <p:nvPicPr>
          <p:cNvPr id="12291" name="Bild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59612" y="0"/>
            <a:ext cx="6280740" cy="3315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2" name="Bild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185269"/>
            <a:ext cx="8892480" cy="4284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970784" cy="6178698"/>
          </a:xfrm>
        </p:spPr>
        <p:txBody>
          <a:bodyPr>
            <a:normAutofit/>
          </a:bodyPr>
          <a:lstStyle/>
          <a:p>
            <a:pPr algn="r"/>
            <a:r>
              <a:rPr lang="nb-NO" dirty="0" smtClean="0"/>
              <a:t>Ikke-red.</a:t>
            </a:r>
            <a:br>
              <a:rPr lang="nb-NO" dirty="0" smtClean="0"/>
            </a:br>
            <a:r>
              <a:rPr lang="nb-NO" dirty="0" smtClean="0"/>
              <a:t>kommersielle</a:t>
            </a:r>
            <a:br>
              <a:rPr lang="nb-NO" dirty="0" smtClean="0"/>
            </a:br>
            <a:r>
              <a:rPr lang="nb-NO" dirty="0" smtClean="0"/>
              <a:t>tjenester med</a:t>
            </a:r>
            <a:br>
              <a:rPr lang="nb-NO" dirty="0" smtClean="0"/>
            </a:br>
            <a:r>
              <a:rPr lang="nb-NO" dirty="0" smtClean="0"/>
              <a:t>redaksjonell </a:t>
            </a:r>
            <a:br>
              <a:rPr lang="nb-NO" dirty="0" smtClean="0"/>
            </a:br>
            <a:r>
              <a:rPr lang="nb-NO" dirty="0" smtClean="0"/>
              <a:t>design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Hvordan </a:t>
            </a:r>
            <a:br>
              <a:rPr lang="nb-NO" dirty="0" smtClean="0"/>
            </a:br>
            <a:r>
              <a:rPr lang="nb-NO" dirty="0" smtClean="0"/>
              <a:t>merkes </a:t>
            </a:r>
            <a:br>
              <a:rPr lang="nb-NO" dirty="0" smtClean="0"/>
            </a:br>
            <a:r>
              <a:rPr lang="nb-NO" dirty="0" smtClean="0"/>
              <a:t>eller skilles?</a:t>
            </a:r>
          </a:p>
        </p:txBody>
      </p:sp>
      <p:pic>
        <p:nvPicPr>
          <p:cNvPr id="3" name="Bilde 2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367" y="116632"/>
            <a:ext cx="5238721" cy="666936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5" name="Rett pil 4"/>
          <p:cNvCxnSpPr/>
          <p:nvPr/>
        </p:nvCxnSpPr>
        <p:spPr>
          <a:xfrm flipH="1" flipV="1">
            <a:off x="2411760" y="4797152"/>
            <a:ext cx="468052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nb-NO" b="1" dirty="0" smtClean="0"/>
              <a:t>Hva er tekstreklame?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/>
          </a:bodyPr>
          <a:lstStyle/>
          <a:p>
            <a:r>
              <a:rPr lang="nb-NO" dirty="0" smtClean="0"/>
              <a:t>”Reklame i teksten”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Journalistisk innhold + betalt innhold</a:t>
            </a:r>
          </a:p>
          <a:p>
            <a:endParaRPr lang="nb-NO" dirty="0"/>
          </a:p>
          <a:p>
            <a:r>
              <a:rPr lang="nb-NO" dirty="0" smtClean="0"/>
              <a:t>Definisjon (fra Tekstreklameplakaten):</a:t>
            </a:r>
          </a:p>
          <a:p>
            <a:pPr lvl="1"/>
            <a:r>
              <a:rPr lang="nb-NO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Tekstreklame</a:t>
            </a:r>
            <a:r>
              <a:rPr lang="nb-N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nb-N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oppstår når produkter og kommersielle interesser blir eksponert eller positivt omtalt på redaksjonell plass ut fra andre hensyn enn uavhengig og kildekritisk journalistikk.</a:t>
            </a:r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2483768" y="2204864"/>
            <a:ext cx="15121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TEKST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427984" y="2204864"/>
            <a:ext cx="151216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REKLAME</a:t>
            </a:r>
            <a:endParaRPr lang="nb-N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nb-NO" b="1" dirty="0" smtClean="0"/>
              <a:t>Forslag</a:t>
            </a: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200" y="1439080"/>
            <a:ext cx="8229600" cy="541892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None/>
            </a:pPr>
            <a:r>
              <a:rPr lang="nb-NO" sz="2800" dirty="0" smtClean="0"/>
              <a:t>Tekstreklameplakaten pkt. 5 om ”pekere” deles i to og utvides. Nytt pkt. 5:</a:t>
            </a:r>
          </a:p>
          <a:p>
            <a:pPr>
              <a:buClrTx/>
            </a:pPr>
            <a:r>
              <a:rPr lang="nb-NO" sz="2800" dirty="0" smtClean="0"/>
              <a:t>”Pekere og andre former for koplinger fra redaksjonelle områder til kommersielt materiale og annen ikke-redaksjonell informasjon skal være redaksjonelt begrunnet og tydelig merket. </a:t>
            </a:r>
            <a:r>
              <a:rPr lang="nb-NO" sz="2800" b="1" u="sng" dirty="0" smtClean="0"/>
              <a:t>Tilsvarende skal det være et tydelig skille mellom journalistisk begrunnede koblinger, og koblinger på redaksjonelle sider som henviser til eget ikke-redaksjonelt innhold.</a:t>
            </a:r>
            <a:r>
              <a:rPr lang="nb-NO" sz="2800" dirty="0" smtClean="0"/>
              <a:t>”</a:t>
            </a:r>
          </a:p>
          <a:p>
            <a:pPr>
              <a:buClrTx/>
            </a:pPr>
            <a:endParaRPr lang="nb-NO" sz="2800" dirty="0" smtClean="0"/>
          </a:p>
          <a:p>
            <a:pPr>
              <a:buClrTx/>
            </a:pPr>
            <a:r>
              <a:rPr lang="nb-NO" sz="2800" dirty="0" smtClean="0"/>
              <a:t>Tekstreklameplakaten pkt. 11: ordene ”kommersielle </a:t>
            </a:r>
            <a:r>
              <a:rPr lang="nb-NO" sz="2800" b="1" dirty="0" smtClean="0"/>
              <a:t>biprodukter</a:t>
            </a:r>
            <a:r>
              <a:rPr lang="nb-NO" sz="2800" dirty="0" smtClean="0"/>
              <a:t>” byttes med ”kommersielle </a:t>
            </a:r>
            <a:r>
              <a:rPr lang="nb-NO" sz="2800" b="1" dirty="0" smtClean="0"/>
              <a:t>produkter</a:t>
            </a:r>
            <a:r>
              <a:rPr lang="nb-NO" sz="2800" dirty="0" smtClean="0"/>
              <a:t>”.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3200" dirty="0" smtClean="0"/>
              <a:t>Skal TRP få et eget punkt om pekere og koplinger, som da utvides til også å gjelde eget ikke-redaksjonelt innhold?</a:t>
            </a:r>
          </a:p>
          <a:p>
            <a:pPr>
              <a:buClrTx/>
            </a:pPr>
            <a:endParaRPr lang="nb-NO" sz="3200" dirty="0" smtClean="0"/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3200" dirty="0" smtClean="0"/>
              <a:t>Skal formuleringen ”</a:t>
            </a:r>
            <a:r>
              <a:rPr lang="nb-NO" sz="3200" u="sng" dirty="0" smtClean="0"/>
              <a:t>kommersielle biprodukter</a:t>
            </a:r>
            <a:r>
              <a:rPr lang="nb-NO" sz="3200" dirty="0" smtClean="0"/>
              <a:t>” i TRP punkt 11 endres til ”</a:t>
            </a:r>
            <a:r>
              <a:rPr lang="nb-NO" sz="3200" u="sng" dirty="0" smtClean="0"/>
              <a:t>kommersielle produkter</a:t>
            </a:r>
            <a:r>
              <a:rPr lang="nb-NO" sz="3200" dirty="0" smtClean="0"/>
              <a:t>”?</a:t>
            </a:r>
          </a:p>
          <a:p>
            <a:pPr>
              <a:buClrTx/>
            </a:pPr>
            <a:endParaRPr lang="nb-NO" sz="3200" dirty="0" smtClean="0"/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/>
          <a:p>
            <a:r>
              <a:rPr lang="nb-NO" b="1" dirty="0" smtClean="0"/>
              <a:t>Felles produkter </a:t>
            </a:r>
            <a:br>
              <a:rPr lang="nb-NO" b="1" dirty="0" smtClean="0"/>
            </a:br>
            <a:r>
              <a:rPr lang="nb-NO" b="1" dirty="0" smtClean="0"/>
              <a:t>på tvers av mediehusene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371600" y="2761456"/>
            <a:ext cx="6400800" cy="2971800"/>
          </a:xfrm>
        </p:spPr>
        <p:txBody>
          <a:bodyPr>
            <a:noAutofit/>
          </a:bodyPr>
          <a:lstStyle/>
          <a:p>
            <a:r>
              <a:rPr lang="nb-NO" sz="22200" dirty="0" smtClean="0"/>
              <a:t>3</a:t>
            </a:r>
            <a:endParaRPr lang="nb-NO" sz="22200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Felles produkter </a:t>
            </a:r>
            <a:br>
              <a:rPr lang="nb-NO" b="1" dirty="0" smtClean="0"/>
            </a:br>
            <a:r>
              <a:rPr lang="nb-NO" b="1" dirty="0" smtClean="0"/>
              <a:t>på tvers av mediehusene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Tx/>
              <a:buNone/>
            </a:pPr>
            <a:r>
              <a:rPr lang="nb-NO" b="1" dirty="0" smtClean="0"/>
              <a:t>Handler bl.a. om: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Sentralisering av produksjon av red. produkter og digitale annonseprodukter</a:t>
            </a:r>
          </a:p>
          <a:p>
            <a:pPr>
              <a:spcBef>
                <a:spcPts val="2400"/>
              </a:spcBef>
              <a:buClrTx/>
            </a:pPr>
            <a:r>
              <a:rPr lang="nb-NO" dirty="0" err="1" smtClean="0"/>
              <a:t>Syndikalisering</a:t>
            </a:r>
            <a:r>
              <a:rPr lang="nb-NO" dirty="0" smtClean="0"/>
              <a:t> av redaksjonelt stoff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Beslutningsstrukturer – den lokale redaktørens mulighet til å håndheve sitt ansvar</a:t>
            </a:r>
            <a:endParaRPr lang="nb-NO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562670"/>
            <a:ext cx="9144000" cy="1354162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Design av digitale annonsebilag, </a:t>
            </a:r>
            <a:br>
              <a:rPr lang="nb-NO" b="1" dirty="0" smtClean="0"/>
            </a:br>
            <a:r>
              <a:rPr lang="nb-NO" b="1" dirty="0" smtClean="0"/>
              <a:t>på tvers av mediehus i samme konsern</a:t>
            </a:r>
            <a:endParaRPr lang="nb-NO" b="1" dirty="0"/>
          </a:p>
        </p:txBody>
      </p:sp>
      <p:pic>
        <p:nvPicPr>
          <p:cNvPr id="4" name="Plassholder for innhold 3" descr="#01 Digital annonsebilag - TB-no 201201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769" y="2455248"/>
            <a:ext cx="9001447" cy="37100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>Design av digitale annonsebilag, </a:t>
            </a:r>
            <a:br>
              <a:rPr lang="nb-NO" b="1" dirty="0" smtClean="0"/>
            </a:br>
            <a:r>
              <a:rPr lang="nb-NO" b="1" dirty="0" smtClean="0"/>
              <a:t>på tvers av mediehus i samme konsern</a:t>
            </a:r>
            <a:endParaRPr lang="nb-NO" b="1" dirty="0"/>
          </a:p>
        </p:txBody>
      </p:sp>
      <p:pic>
        <p:nvPicPr>
          <p:cNvPr id="6" name="Bilde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777" y="1734786"/>
            <a:ext cx="7487647" cy="24477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" name="Bilde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777" y="4536723"/>
            <a:ext cx="7487647" cy="234866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Forslag</a:t>
            </a: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nb-NO" sz="2800" dirty="0" smtClean="0"/>
              <a:t>Reglene er gode nok</a:t>
            </a:r>
          </a:p>
          <a:p>
            <a:pPr>
              <a:buClrTx/>
            </a:pPr>
            <a:r>
              <a:rPr lang="nb-NO" sz="2800" dirty="0" smtClean="0"/>
              <a:t>VVP 2.1: ”Den ansvarlige redaktør har det personlige og fulle ansvar for mediets innhold.”</a:t>
            </a:r>
          </a:p>
          <a:p>
            <a:pPr>
              <a:buClrTx/>
            </a:pPr>
            <a:endParaRPr lang="nb-NO" sz="2800" dirty="0" smtClean="0"/>
          </a:p>
          <a:p>
            <a:pPr>
              <a:buClrTx/>
            </a:pPr>
            <a:r>
              <a:rPr lang="nb-NO" sz="2800" b="1" dirty="0" smtClean="0"/>
              <a:t>MEN:</a:t>
            </a:r>
            <a:r>
              <a:rPr lang="nb-NO" sz="2800" dirty="0" smtClean="0"/>
              <a:t> Redaktørene bør ta lokale initiativ for å få frem rutiner og styringsmekanismer innenfor sine eiergrupperinger eller samarbeidsgrupperinger.</a:t>
            </a:r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3200" dirty="0" smtClean="0"/>
              <a:t>Kan de nevnte problemstillingene løses innenfor eksisterende regler, på grunnlag av lokale og gruppevise redaktørinitiativ?</a:t>
            </a:r>
          </a:p>
          <a:p>
            <a:pPr>
              <a:buClrTx/>
            </a:pPr>
            <a:endParaRPr lang="nb-NO" sz="3200" dirty="0" smtClean="0"/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>
            <a:normAutofit/>
          </a:bodyPr>
          <a:lstStyle/>
          <a:p>
            <a:r>
              <a:rPr lang="nb-NO" b="1" dirty="0" smtClean="0"/>
              <a:t>Web-TV</a:t>
            </a: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1371600" y="2761456"/>
            <a:ext cx="6400800" cy="2971800"/>
          </a:xfrm>
        </p:spPr>
        <p:txBody>
          <a:bodyPr>
            <a:noAutofit/>
          </a:bodyPr>
          <a:lstStyle/>
          <a:p>
            <a:r>
              <a:rPr lang="nb-NO" sz="22200" dirty="0" smtClean="0"/>
              <a:t>4</a:t>
            </a:r>
            <a:endParaRPr lang="nb-NO" sz="22200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nb-NO" b="1" dirty="0" smtClean="0"/>
              <a:t>Tekstreklame gjennom tidene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nb-NO" dirty="0" smtClean="0"/>
              <a:t>”Arvesynden”, </a:t>
            </a:r>
            <a:r>
              <a:rPr lang="nb-NO" dirty="0" err="1" smtClean="0"/>
              <a:t>ur-problemet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Opprinnelsen til ideologisk organisering</a:t>
            </a:r>
          </a:p>
          <a:p>
            <a:endParaRPr lang="nb-NO" dirty="0" smtClean="0"/>
          </a:p>
          <a:p>
            <a:r>
              <a:rPr lang="nb-NO" dirty="0" smtClean="0"/>
              <a:t>Tidligere: undergravde reklamesalget</a:t>
            </a:r>
          </a:p>
          <a:p>
            <a:endParaRPr lang="nb-NO" dirty="0" smtClean="0"/>
          </a:p>
          <a:p>
            <a:r>
              <a:rPr lang="nb-NO" dirty="0" smtClean="0"/>
              <a:t>I nyere tid: undergraver redaksjonell tillit</a:t>
            </a:r>
          </a:p>
          <a:p>
            <a:endParaRPr lang="nb-NO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Web-TV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Tx/>
              <a:buNone/>
            </a:pPr>
            <a:r>
              <a:rPr lang="nb-NO" b="1" dirty="0" smtClean="0"/>
              <a:t>Handler bl.a. om: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Regler for sponsing og produktplassering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Litt forskjell i reglene mellom kringkasting og andre mediehus</a:t>
            </a:r>
          </a:p>
          <a:p>
            <a:pPr>
              <a:spcBef>
                <a:spcPts val="2400"/>
              </a:spcBef>
              <a:buClrTx/>
            </a:pPr>
            <a:r>
              <a:rPr lang="nb-NO" dirty="0" smtClean="0"/>
              <a:t>For mediehus uten kringkasting er dette nye problemstillinger</a:t>
            </a:r>
            <a:endParaRPr lang="nb-NO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nb-NO" b="1" dirty="0" smtClean="0"/>
              <a:t>Web-TV:</a:t>
            </a:r>
            <a:r>
              <a:rPr lang="nb-NO" dirty="0" smtClean="0"/>
              <a:t> Sponsing/produktplassering</a:t>
            </a:r>
          </a:p>
        </p:txBody>
      </p:sp>
      <p:pic>
        <p:nvPicPr>
          <p:cNvPr id="15363" name="Bilde 3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96975"/>
            <a:ext cx="380047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Bilde 35" descr="Foppall - Pepsi 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52938" y="1196975"/>
            <a:ext cx="37195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Bilde 36" descr="PepsiMax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3500438"/>
            <a:ext cx="55530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>
              <a:latin typeface="Calibri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 sz="11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nb-NO" sz="1100">
                <a:latin typeface="Calibri" pitchFamily="34" charset="0"/>
                <a:cs typeface="Times New Roman" pitchFamily="18" charset="0"/>
              </a:rPr>
              <a:t>  </a:t>
            </a:r>
            <a:endParaRPr lang="nb-NO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534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b-NO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748464" cy="1066800"/>
          </a:xfrm>
        </p:spPr>
        <p:txBody>
          <a:bodyPr>
            <a:normAutofit/>
          </a:bodyPr>
          <a:lstStyle/>
          <a:p>
            <a:r>
              <a:rPr lang="nb-NO" dirty="0" smtClean="0"/>
              <a:t>Forskjellige regler – </a:t>
            </a:r>
            <a:r>
              <a:rPr lang="nb-NO" sz="2400" dirty="0" smtClean="0"/>
              <a:t>er det konkurransevridning?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771600"/>
            <a:ext cx="8712968" cy="5257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Tx/>
            </a:pPr>
            <a:r>
              <a:rPr lang="nb-NO" b="1" dirty="0" smtClean="0"/>
              <a:t>TRP </a:t>
            </a:r>
            <a:r>
              <a:rPr lang="nb-NO" dirty="0" smtClean="0"/>
              <a:t>pkt. 7 om sponsorer gjelder ”i kringkasting” – og da ikke for web-TV?</a:t>
            </a:r>
          </a:p>
          <a:p>
            <a:pPr>
              <a:spcBef>
                <a:spcPts val="1800"/>
              </a:spcBef>
              <a:buClrTx/>
            </a:pPr>
            <a:r>
              <a:rPr lang="nb-NO" b="1" dirty="0" smtClean="0"/>
              <a:t>Kringkastingsloven:</a:t>
            </a:r>
            <a:r>
              <a:rPr lang="nb-NO" dirty="0" smtClean="0"/>
              <a:t> Forbyr sponsing av ”nyhets- og aktualitetsprogrammer”</a:t>
            </a:r>
          </a:p>
          <a:p>
            <a:pPr lvl="1">
              <a:spcBef>
                <a:spcPts val="1800"/>
              </a:spcBef>
              <a:buClrTx/>
            </a:pPr>
            <a:r>
              <a:rPr lang="nb-NO" sz="2400" b="1" dirty="0" smtClean="0">
                <a:solidFill>
                  <a:schemeClr val="tx1"/>
                </a:solidFill>
              </a:rPr>
              <a:t>ULIKE SKILLER:</a:t>
            </a:r>
            <a:r>
              <a:rPr lang="nb-NO" sz="2400" dirty="0" smtClean="0">
                <a:solidFill>
                  <a:schemeClr val="tx1"/>
                </a:solidFill>
              </a:rPr>
              <a:t> </a:t>
            </a:r>
            <a:r>
              <a:rPr lang="nb-NO" sz="2400" u="sng" dirty="0" smtClean="0">
                <a:solidFill>
                  <a:schemeClr val="tx1"/>
                </a:solidFill>
              </a:rPr>
              <a:t>VVP/TRP</a:t>
            </a:r>
            <a:r>
              <a:rPr lang="nb-NO" sz="2400" b="1" dirty="0" smtClean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skiller mellom ”redaksjonelt stoff” og det som ikke er det, mens </a:t>
            </a:r>
            <a:r>
              <a:rPr lang="nb-NO" sz="2400" u="sng" dirty="0" smtClean="0">
                <a:solidFill>
                  <a:schemeClr val="tx1"/>
                </a:solidFill>
              </a:rPr>
              <a:t>Kringkastingsloven</a:t>
            </a:r>
            <a:r>
              <a:rPr lang="nb-NO" sz="2400" dirty="0" smtClean="0">
                <a:solidFill>
                  <a:schemeClr val="tx1"/>
                </a:solidFill>
              </a:rPr>
              <a:t> har et annet skille. På dette punkt er det ulike grenser for hvor presseetikken gjelder.</a:t>
            </a:r>
          </a:p>
          <a:p>
            <a:pPr>
              <a:spcBef>
                <a:spcPts val="1800"/>
              </a:spcBef>
              <a:buClrTx/>
            </a:pPr>
            <a:r>
              <a:rPr lang="nb-NO" b="1" dirty="0" smtClean="0"/>
              <a:t>EU-direktiv </a:t>
            </a:r>
            <a:r>
              <a:rPr lang="nb-NO" dirty="0" smtClean="0"/>
              <a:t>vil gjelde kringkasting, inkl. deres web-TV, men ikke avisenes web-TV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66800"/>
          </a:xfrm>
        </p:spPr>
        <p:txBody>
          <a:bodyPr/>
          <a:lstStyle/>
          <a:p>
            <a:r>
              <a:rPr lang="nb-NO" b="1" dirty="0" smtClean="0"/>
              <a:t>Forslag</a:t>
            </a: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67544" y="1699592"/>
            <a:ext cx="8280920" cy="48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nb-NO" sz="2800" b="1" u="sng" dirty="0" smtClean="0"/>
              <a:t>Ulike regler</a:t>
            </a:r>
            <a:r>
              <a:rPr lang="nb-NO" sz="2800" dirty="0" smtClean="0"/>
              <a:t> i EU-direktiv: vanskelig å påvirke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nb-NO" sz="2800" b="1" u="sng" dirty="0" smtClean="0"/>
              <a:t>Ulike regler</a:t>
            </a:r>
            <a:r>
              <a:rPr lang="nb-NO" sz="2800" dirty="0" smtClean="0"/>
              <a:t> i TRP pkt. 7 kan rettes opp ved å stryke ordene ”i kringkasting” i punkt 7. Da blir reglene om </a:t>
            </a:r>
            <a:r>
              <a:rPr lang="nb-NO" sz="2800" u="sng" dirty="0" smtClean="0"/>
              <a:t>sponsing</a:t>
            </a:r>
            <a:r>
              <a:rPr lang="nb-NO" sz="2800" dirty="0" smtClean="0"/>
              <a:t> like for alle</a:t>
            </a:r>
          </a:p>
          <a:p>
            <a:pPr>
              <a:buClrTx/>
            </a:pPr>
            <a:r>
              <a:rPr lang="nb-NO" sz="2800" b="1" u="sng" dirty="0" smtClean="0"/>
              <a:t>Produktplassering </a:t>
            </a:r>
            <a:r>
              <a:rPr lang="nb-NO" sz="2800" dirty="0" smtClean="0"/>
              <a:t>er ikke omtalt. Ved å ta det inn i TRP pkt. 7 sier vi ”ja” til det, men lager samtidig regler for det. Forslag på </a:t>
            </a:r>
            <a:r>
              <a:rPr lang="nb-NO" sz="2800" u="sng" dirty="0" smtClean="0"/>
              <a:t>tillegg</a:t>
            </a:r>
            <a:r>
              <a:rPr lang="nb-NO" sz="2800" dirty="0" smtClean="0"/>
              <a:t>:</a:t>
            </a:r>
          </a:p>
          <a:p>
            <a:pPr lvl="1">
              <a:buClrTx/>
            </a:pPr>
            <a:r>
              <a:rPr lang="nb-NO" sz="2400" dirty="0" smtClean="0">
                <a:solidFill>
                  <a:schemeClr val="tx1"/>
                </a:solidFill>
              </a:rPr>
              <a:t>”Reglene for sponsing gjelder også der bidraget innebærer at produkter stilles til disposisjon og brukes i programmet.”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3200" dirty="0" smtClean="0"/>
              <a:t>Skal regler for sponsing gjøres likt for alle ved å stryke ordene ”</a:t>
            </a:r>
            <a:r>
              <a:rPr lang="nb-NO" sz="3200" u="sng" dirty="0" smtClean="0"/>
              <a:t>i kringkasting</a:t>
            </a:r>
            <a:r>
              <a:rPr lang="nb-NO" sz="3200" dirty="0" smtClean="0"/>
              <a:t>” i TRP pkt. 7?</a:t>
            </a:r>
          </a:p>
          <a:p>
            <a:pPr>
              <a:buClrTx/>
            </a:pPr>
            <a:endParaRPr lang="nb-NO" sz="3200" dirty="0" smtClean="0"/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mener du?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3200" dirty="0" smtClean="0"/>
              <a:t>Skal TRP pkt. 7 omtale </a:t>
            </a:r>
            <a:r>
              <a:rPr lang="nb-NO" sz="3200" u="sng" dirty="0" smtClean="0"/>
              <a:t>produktplassering</a:t>
            </a:r>
            <a:r>
              <a:rPr lang="nb-NO" sz="3200" dirty="0" smtClean="0"/>
              <a:t>, samtidig som det underlegges samme regler som for sponsing?</a:t>
            </a:r>
          </a:p>
          <a:p>
            <a:pPr>
              <a:buClrTx/>
            </a:pPr>
            <a:endParaRPr lang="nb-NO" sz="3200" dirty="0" smtClean="0"/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Ja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Nei</a:t>
            </a:r>
          </a:p>
          <a:p>
            <a:pPr marL="925830" lvl="1" indent="-514350">
              <a:buClrTx/>
              <a:buFont typeface="+mj-lt"/>
              <a:buAutoNum type="arabicPeriod"/>
            </a:pPr>
            <a:r>
              <a:rPr lang="nb-NO" b="1" dirty="0" smtClean="0">
                <a:solidFill>
                  <a:schemeClr val="tx1"/>
                </a:solidFill>
              </a:rPr>
              <a:t>Vet ikke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NR Kompetanse 2012</a:t>
            </a:r>
            <a:endParaRPr lang="nb-NO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640960" cy="1800200"/>
          </a:xfrm>
        </p:spPr>
        <p:txBody>
          <a:bodyPr>
            <a:noAutofit/>
          </a:bodyPr>
          <a:lstStyle/>
          <a:p>
            <a:r>
              <a:rPr lang="nb-NO" sz="6600" b="1" dirty="0" smtClean="0"/>
              <a:t>Den grensesprengende tekstreklamen</a:t>
            </a:r>
            <a:endParaRPr lang="nb-NO" sz="6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387552"/>
            <a:ext cx="6400800" cy="1201688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Norsk Redaktørforening – </a:t>
            </a:r>
            <a:r>
              <a:rPr lang="nb-NO" dirty="0" err="1" smtClean="0">
                <a:solidFill>
                  <a:schemeClr val="tx1"/>
                </a:solidFill>
              </a:rPr>
              <a:t>vårmøtet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9. mai 2012</a:t>
            </a:r>
          </a:p>
        </p:txBody>
      </p:sp>
      <p:pic>
        <p:nvPicPr>
          <p:cNvPr id="1026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rmAutofit/>
          </a:bodyPr>
          <a:lstStyle/>
          <a:p>
            <a:r>
              <a:rPr lang="nb-NO" b="1" dirty="0" smtClean="0"/>
              <a:t>Tekstreklame – mange temaer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27984" y="1412776"/>
            <a:ext cx="4716016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b-NO" sz="2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Tekstreklameplakaten (TRP):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1: Temabilag/-sider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2: Produktomtaler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3: Produktnavn på arr.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4: Konkurranser/premier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5: Skille </a:t>
            </a:r>
            <a:r>
              <a:rPr lang="nb-NO" sz="2200" dirty="0" err="1" smtClean="0"/>
              <a:t>reklame/red.stoff</a:t>
            </a:r>
            <a:r>
              <a:rPr lang="nb-NO" sz="2200" dirty="0" smtClean="0"/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6: PR-stoff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7: Sponsing (ikke innflytelse + opplyse)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8: Red. betale selv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9: Red. </a:t>
            </a:r>
            <a:r>
              <a:rPr lang="nb-NO" sz="2200" dirty="0" err="1" smtClean="0"/>
              <a:t>medarb</a:t>
            </a:r>
            <a:r>
              <a:rPr lang="nb-NO" sz="2200" dirty="0" smtClean="0"/>
              <a:t>. ikke få ytelser fra andre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10: Frilansere/produsenter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11: Red. dekning av egne aktiviteter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nb-NO" sz="2200" dirty="0" smtClean="0"/>
              <a:t>12: Skille red. og markedsaktiviteter (”</a:t>
            </a:r>
            <a:r>
              <a:rPr lang="nb-NO" sz="2200" dirty="0" err="1" smtClean="0"/>
              <a:t>mediapartner</a:t>
            </a:r>
            <a:r>
              <a:rPr lang="nb-NO" sz="2200" dirty="0" smtClean="0"/>
              <a:t>”)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nb-NO" sz="2200" dirty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323528" y="1412776"/>
            <a:ext cx="3744416" cy="544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b-NO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Vær </a:t>
            </a:r>
            <a:r>
              <a:rPr kumimoji="0" lang="nb-NO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Varsom-pl</a:t>
            </a:r>
            <a:r>
              <a:rPr kumimoji="0" lang="nb-NO" sz="2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(VVP):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2.1: Redaktørens ansvar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nb-NO" sz="2200" dirty="0" smtClean="0"/>
              <a:t>2.2: Verne integritet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2.3: Interessekonflikter og dobbeltroller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nb-NO" sz="2200" dirty="0" smtClean="0"/>
              <a:t>2.4: Ikke utnytte stilling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2.6: Klart skille red./reklame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nb-NO" sz="2200" dirty="0" smtClean="0"/>
              <a:t>2.7: Ikke motytelser for reklame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kumimoji="0" lang="nb-NO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2.8: Ikke la sponsing påvirke</a:t>
            </a: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nb-NO" sz="2200" dirty="0" smtClean="0"/>
              <a:t>2.9: </a:t>
            </a:r>
            <a:r>
              <a:rPr lang="nb-NO" sz="2200" dirty="0" err="1" smtClean="0"/>
              <a:t>Red.medarb</a:t>
            </a:r>
            <a:r>
              <a:rPr lang="nb-NO" sz="2200" dirty="0" smtClean="0"/>
              <a:t>. skal bare ta oppdrag fra red. ledelse</a:t>
            </a:r>
            <a:endParaRPr kumimoji="0" lang="nb-N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nb-NO" b="1" dirty="0" smtClean="0"/>
              <a:t>Noen nyere utviklingstrekk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39552" y="2132856"/>
            <a:ext cx="2746648" cy="2980928"/>
          </a:xfrm>
        </p:spPr>
        <p:txBody>
          <a:bodyPr/>
          <a:lstStyle/>
          <a:p>
            <a:r>
              <a:rPr lang="nb-NO" dirty="0" smtClean="0"/>
              <a:t>Digitalisering</a:t>
            </a:r>
          </a:p>
          <a:p>
            <a:r>
              <a:rPr lang="nb-NO" dirty="0" smtClean="0"/>
              <a:t>Økonomi</a:t>
            </a:r>
          </a:p>
          <a:p>
            <a:r>
              <a:rPr lang="nb-NO" dirty="0" smtClean="0"/>
              <a:t>Eiere</a:t>
            </a:r>
          </a:p>
          <a:p>
            <a:r>
              <a:rPr lang="nb-NO" dirty="0" smtClean="0"/>
              <a:t>PR</a:t>
            </a:r>
            <a:endParaRPr lang="nb-NO" dirty="0"/>
          </a:p>
        </p:txBody>
      </p:sp>
      <p:pic>
        <p:nvPicPr>
          <p:cNvPr id="4" name="Picture 2" descr="G:\ARKIVET - NORSK REDAKTØRFORENING\0 Administrasjon - organisasjon NR\00 Generelt Norsk Redaktørforening\Logoer\Logo NY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949280"/>
            <a:ext cx="1278883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936104"/>
          </a:xfrm>
        </p:spPr>
        <p:txBody>
          <a:bodyPr/>
          <a:lstStyle/>
          <a:p>
            <a:r>
              <a:rPr lang="nb-NO" b="1" dirty="0" smtClean="0"/>
              <a:t>Noen nyere utviklingstrekk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nb-NO" b="1" u="sng" dirty="0" smtClean="0"/>
              <a:t>Digitalisering</a:t>
            </a:r>
          </a:p>
          <a:p>
            <a:r>
              <a:rPr lang="nb-NO" dirty="0" smtClean="0"/>
              <a:t>Økonomi</a:t>
            </a:r>
          </a:p>
          <a:p>
            <a:r>
              <a:rPr lang="nb-NO" dirty="0" smtClean="0"/>
              <a:t>Eiere</a:t>
            </a:r>
          </a:p>
          <a:p>
            <a:r>
              <a:rPr lang="nb-NO" dirty="0" smtClean="0"/>
              <a:t>PR</a:t>
            </a:r>
            <a:endParaRPr lang="nb-NO" dirty="0"/>
          </a:p>
        </p:txBody>
      </p:sp>
      <p:sp>
        <p:nvSpPr>
          <p:cNvPr id="8" name="Bildeforklaring med linje 1 7"/>
          <p:cNvSpPr/>
          <p:nvPr/>
        </p:nvSpPr>
        <p:spPr>
          <a:xfrm>
            <a:off x="4067944" y="1916832"/>
            <a:ext cx="4680520" cy="4320480"/>
          </a:xfrm>
          <a:prstGeom prst="borderCallout1">
            <a:avLst>
              <a:gd name="adj1" fmla="val 49589"/>
              <a:gd name="adj2" fmla="val -239"/>
              <a:gd name="adj3" fmla="val 2612"/>
              <a:gd name="adj4" fmla="val -3296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Globale aktører utfordrer lokalt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Nye digitale muligheter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Mediehusenes ikke-redaksjonelle digitale tjenester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Nye ikke-journalistiske publisister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Lesernes digitale ferdigheter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18864" y="634008"/>
            <a:ext cx="8229600" cy="1066800"/>
          </a:xfrm>
        </p:spPr>
        <p:txBody>
          <a:bodyPr/>
          <a:lstStyle/>
          <a:p>
            <a:r>
              <a:rPr lang="nb-NO" b="1" dirty="0" smtClean="0"/>
              <a:t>Noen nyere utviklingstrekk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/>
          <a:lstStyle/>
          <a:p>
            <a:r>
              <a:rPr lang="nb-NO" dirty="0" smtClean="0"/>
              <a:t>Digitalisering</a:t>
            </a:r>
          </a:p>
          <a:p>
            <a:r>
              <a:rPr lang="nb-NO" b="1" u="sng" dirty="0" smtClean="0"/>
              <a:t>Økonomi</a:t>
            </a:r>
          </a:p>
          <a:p>
            <a:r>
              <a:rPr lang="nb-NO" dirty="0" smtClean="0"/>
              <a:t>Eiere</a:t>
            </a:r>
          </a:p>
          <a:p>
            <a:r>
              <a:rPr lang="nb-NO" dirty="0" smtClean="0"/>
              <a:t>PR</a:t>
            </a:r>
            <a:endParaRPr lang="nb-NO" dirty="0"/>
          </a:p>
        </p:txBody>
      </p:sp>
      <p:sp>
        <p:nvSpPr>
          <p:cNvPr id="8" name="Bildeforklaring med linje 1 7"/>
          <p:cNvSpPr/>
          <p:nvPr/>
        </p:nvSpPr>
        <p:spPr>
          <a:xfrm>
            <a:off x="4067944" y="1916832"/>
            <a:ext cx="4680520" cy="4320480"/>
          </a:xfrm>
          <a:prstGeom prst="borderCallout1">
            <a:avLst>
              <a:gd name="adj1" fmla="val 49589"/>
              <a:gd name="adj2" fmla="val -239"/>
              <a:gd name="adj3" fmla="val 13867"/>
              <a:gd name="adj4" fmla="val -3178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Høyere krav til konkurranse og økonomi – ikke nytt, men skjerpet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Lokal konkurranse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Tekstlike annonser er hyppigste tema for tekstreklame i PFU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4096"/>
          </a:xfrm>
        </p:spPr>
        <p:txBody>
          <a:bodyPr/>
          <a:lstStyle/>
          <a:p>
            <a:r>
              <a:rPr lang="nb-NO" b="1" dirty="0" smtClean="0"/>
              <a:t>Noen nyere utviklingstrekk</a:t>
            </a:r>
            <a:endParaRPr lang="nb-NO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/>
          <a:lstStyle/>
          <a:p>
            <a:r>
              <a:rPr lang="nb-NO" dirty="0" smtClean="0"/>
              <a:t>Digitalisering</a:t>
            </a:r>
          </a:p>
          <a:p>
            <a:r>
              <a:rPr lang="nb-NO" dirty="0" smtClean="0"/>
              <a:t>Økonomi</a:t>
            </a:r>
          </a:p>
          <a:p>
            <a:r>
              <a:rPr lang="nb-NO" b="1" u="sng" dirty="0" smtClean="0"/>
              <a:t>Eiere</a:t>
            </a:r>
          </a:p>
          <a:p>
            <a:r>
              <a:rPr lang="nb-NO" dirty="0" smtClean="0"/>
              <a:t>PR</a:t>
            </a:r>
            <a:endParaRPr lang="nb-NO" dirty="0"/>
          </a:p>
        </p:txBody>
      </p:sp>
      <p:sp>
        <p:nvSpPr>
          <p:cNvPr id="8" name="Bildeforklaring med linje 1 7"/>
          <p:cNvSpPr/>
          <p:nvPr/>
        </p:nvSpPr>
        <p:spPr>
          <a:xfrm>
            <a:off x="4067944" y="1916832"/>
            <a:ext cx="4680520" cy="4320480"/>
          </a:xfrm>
          <a:prstGeom prst="borderCallout1">
            <a:avLst>
              <a:gd name="adj1" fmla="val 49589"/>
              <a:gd name="adj2" fmla="val -239"/>
              <a:gd name="adj3" fmla="val 21524"/>
              <a:gd name="adj4" fmla="val -4576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 smtClean="0">
                <a:solidFill>
                  <a:schemeClr val="tx1"/>
                </a:solidFill>
              </a:rPr>
              <a:t> Konsentrasjon av eierskapet,  konsernstruktur normal styreform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Synergi ved samordning av salg og reklameproduksjon = sentralisering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smtClean="0">
                <a:solidFill>
                  <a:schemeClr val="tx1"/>
                </a:solidFill>
              </a:rPr>
              <a:t>Hva styres lokalt og sentralt?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e">
  <a:themeElements>
    <a:clrScheme name="Opprinnels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oder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er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1420</TotalTime>
  <Words>1368</Words>
  <Application>Microsoft Office PowerPoint</Application>
  <PresentationFormat>Skjermfremvisning (4:3)</PresentationFormat>
  <Paragraphs>237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46</vt:i4>
      </vt:variant>
    </vt:vector>
  </HeadingPairs>
  <TitlesOfParts>
    <vt:vector size="47" baseType="lpstr">
      <vt:lpstr>Moderne</vt:lpstr>
      <vt:lpstr>Den grensesprengende tekstreklamen</vt:lpstr>
      <vt:lpstr>Lysbilde 2</vt:lpstr>
      <vt:lpstr>Hva er tekstreklame?</vt:lpstr>
      <vt:lpstr>Tekstreklame gjennom tidene</vt:lpstr>
      <vt:lpstr>Tekstreklame – mange temaer</vt:lpstr>
      <vt:lpstr>Noen nyere utviklingstrekk</vt:lpstr>
      <vt:lpstr>Noen nyere utviklingstrekk</vt:lpstr>
      <vt:lpstr>Noen nyere utviklingstrekk</vt:lpstr>
      <vt:lpstr>Noen nyere utviklingstrekk</vt:lpstr>
      <vt:lpstr>Noen nyere utviklingstrekk</vt:lpstr>
      <vt:lpstr>Vi har valgt fire temaer</vt:lpstr>
      <vt:lpstr>Utydelige grenser for journalistikken</vt:lpstr>
      <vt:lpstr>Utydelige grenser for journalistikken</vt:lpstr>
      <vt:lpstr>Utydelige grenser for journalistikken</vt:lpstr>
      <vt:lpstr>”Klart skille”</vt:lpstr>
      <vt:lpstr>Lysbilde 16</vt:lpstr>
      <vt:lpstr>Lysbilde 17</vt:lpstr>
      <vt:lpstr>Et annet eksempel fra samme tjeneste</vt:lpstr>
      <vt:lpstr>Lenker: ”klart skille” mellom de som er redaksjonelle og kommersielle?</vt:lpstr>
      <vt:lpstr>Forslag</vt:lpstr>
      <vt:lpstr>Hva mener du?</vt:lpstr>
      <vt:lpstr>Kjøpeknapper  og kommersielle funksjoner</vt:lpstr>
      <vt:lpstr>Kjøpeknapper  og kommersielle funksjoner</vt:lpstr>
      <vt:lpstr>iPad-magasinet Katachi:</vt:lpstr>
      <vt:lpstr>Dagbladets bokanmeldelser - og digitale bokhandel</vt:lpstr>
      <vt:lpstr>Web-shop – Aftonbladet.se</vt:lpstr>
      <vt:lpstr>Lysbilde 27</vt:lpstr>
      <vt:lpstr>Betalte lenker – og samarbeidspartnere</vt:lpstr>
      <vt:lpstr>Ikke-red. kommersielle tjenester med redaksjonell  design  Hvordan  merkes  eller skilles?</vt:lpstr>
      <vt:lpstr>Forslag</vt:lpstr>
      <vt:lpstr>Hva mener du?</vt:lpstr>
      <vt:lpstr>Hva mener du?</vt:lpstr>
      <vt:lpstr>Felles produkter  på tvers av mediehusene</vt:lpstr>
      <vt:lpstr>Felles produkter  på tvers av mediehusene</vt:lpstr>
      <vt:lpstr>Design av digitale annonsebilag,  på tvers av mediehus i samme konsern</vt:lpstr>
      <vt:lpstr>Design av digitale annonsebilag,  på tvers av mediehus i samme konsern</vt:lpstr>
      <vt:lpstr>Forslag</vt:lpstr>
      <vt:lpstr>Hva mener du?</vt:lpstr>
      <vt:lpstr>Web-TV</vt:lpstr>
      <vt:lpstr>Web-TV</vt:lpstr>
      <vt:lpstr>Web-TV: Sponsing/produktplassering</vt:lpstr>
      <vt:lpstr>Forskjellige regler – er det konkurransevridning?</vt:lpstr>
      <vt:lpstr>Forslag</vt:lpstr>
      <vt:lpstr>Hva mener du?</vt:lpstr>
      <vt:lpstr>Hva mener du?</vt:lpstr>
      <vt:lpstr>Den grensesprengende tekstreklamen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NRs regionledersamling</dc:title>
  <dc:creator>arne</dc:creator>
  <cp:lastModifiedBy>arne</cp:lastModifiedBy>
  <cp:revision>71</cp:revision>
  <dcterms:created xsi:type="dcterms:W3CDTF">2011-10-14T13:23:33Z</dcterms:created>
  <dcterms:modified xsi:type="dcterms:W3CDTF">2012-05-07T12:59:19Z</dcterms:modified>
</cp:coreProperties>
</file>