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71" r:id="rId4"/>
    <p:sldId id="263" r:id="rId5"/>
    <p:sldId id="262" r:id="rId6"/>
    <p:sldId id="269" r:id="rId7"/>
    <p:sldId id="270" r:id="rId8"/>
    <p:sldId id="267" r:id="rId9"/>
    <p:sldId id="274" r:id="rId10"/>
    <p:sldId id="278" r:id="rId11"/>
    <p:sldId id="273" r:id="rId12"/>
    <p:sldId id="268" r:id="rId13"/>
    <p:sldId id="260" r:id="rId14"/>
    <p:sldId id="272" r:id="rId15"/>
    <p:sldId id="265" r:id="rId16"/>
    <p:sldId id="258" r:id="rId17"/>
    <p:sldId id="276" r:id="rId18"/>
    <p:sldId id="259" r:id="rId19"/>
    <p:sldId id="264" r:id="rId20"/>
    <p:sldId id="275" r:id="rId21"/>
    <p:sldId id="277" r:id="rId22"/>
  </p:sldIdLst>
  <p:sldSz cx="9144000" cy="6858000" type="screen4x3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546C5-82C1-4C36-83AC-C61FEB00E6E2}" type="datetimeFigureOut">
              <a:rPr lang="nb-NO" smtClean="0"/>
              <a:pPr/>
              <a:t>27.10.2013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9721C-A7D4-4055-8B7D-15CA64232304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44D8-C523-4105-89DB-78B519E3B16E}" type="datetimeFigureOut">
              <a:rPr lang="nb-NO" smtClean="0"/>
              <a:pPr/>
              <a:t>27.10.2013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638A-966F-49E9-973B-EB0A3B77E66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44D8-C523-4105-89DB-78B519E3B16E}" type="datetimeFigureOut">
              <a:rPr lang="nb-NO" smtClean="0"/>
              <a:pPr/>
              <a:t>27.10.2013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638A-966F-49E9-973B-EB0A3B77E66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44D8-C523-4105-89DB-78B519E3B16E}" type="datetimeFigureOut">
              <a:rPr lang="nb-NO" smtClean="0"/>
              <a:pPr/>
              <a:t>27.10.2013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638A-966F-49E9-973B-EB0A3B77E66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44D8-C523-4105-89DB-78B519E3B16E}" type="datetimeFigureOut">
              <a:rPr lang="nb-NO" smtClean="0"/>
              <a:pPr/>
              <a:t>27.10.2013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638A-966F-49E9-973B-EB0A3B77E66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44D8-C523-4105-89DB-78B519E3B16E}" type="datetimeFigureOut">
              <a:rPr lang="nb-NO" smtClean="0"/>
              <a:pPr/>
              <a:t>27.10.2013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638A-966F-49E9-973B-EB0A3B77E66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44D8-C523-4105-89DB-78B519E3B16E}" type="datetimeFigureOut">
              <a:rPr lang="nb-NO" smtClean="0"/>
              <a:pPr/>
              <a:t>27.10.2013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638A-966F-49E9-973B-EB0A3B77E66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44D8-C523-4105-89DB-78B519E3B16E}" type="datetimeFigureOut">
              <a:rPr lang="nb-NO" smtClean="0"/>
              <a:pPr/>
              <a:t>27.10.2013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638A-966F-49E9-973B-EB0A3B77E66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44D8-C523-4105-89DB-78B519E3B16E}" type="datetimeFigureOut">
              <a:rPr lang="nb-NO" smtClean="0"/>
              <a:pPr/>
              <a:t>27.10.2013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638A-966F-49E9-973B-EB0A3B77E66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44D8-C523-4105-89DB-78B519E3B16E}" type="datetimeFigureOut">
              <a:rPr lang="nb-NO" smtClean="0"/>
              <a:pPr/>
              <a:t>27.10.2013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638A-966F-49E9-973B-EB0A3B77E66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44D8-C523-4105-89DB-78B519E3B16E}" type="datetimeFigureOut">
              <a:rPr lang="nb-NO" smtClean="0"/>
              <a:pPr/>
              <a:t>27.10.2013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638A-966F-49E9-973B-EB0A3B77E66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44D8-C523-4105-89DB-78B519E3B16E}" type="datetimeFigureOut">
              <a:rPr lang="nb-NO" smtClean="0"/>
              <a:pPr/>
              <a:t>27.10.2013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638A-966F-49E9-973B-EB0A3B77E66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144D8-C523-4105-89DB-78B519E3B16E}" type="datetimeFigureOut">
              <a:rPr lang="nb-NO" smtClean="0"/>
              <a:pPr/>
              <a:t>27.10.2013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D638A-966F-49E9-973B-EB0A3B77E66B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ilmsce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6194" y="2636912"/>
            <a:ext cx="7957806" cy="3400772"/>
          </a:xfrm>
          <a:prstGeom prst="rect">
            <a:avLst/>
          </a:prstGeom>
        </p:spPr>
      </p:pic>
      <p:pic>
        <p:nvPicPr>
          <p:cNvPr id="5" name="Bilde 4" descr="Ulla-Skoogfoto_570_foto-NilleLeander1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40568" y="548680"/>
            <a:ext cx="6300192" cy="3548003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5940152" y="1556792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schemeClr val="bg1"/>
                </a:solidFill>
                <a:latin typeface="Bookman Old Style" pitchFamily="18" charset="0"/>
              </a:rPr>
              <a:t>Ulla </a:t>
            </a:r>
            <a:r>
              <a:rPr lang="nb-NO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Skoog</a:t>
            </a:r>
            <a:r>
              <a:rPr lang="nb-NO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000" dirty="0" smtClean="0">
                <a:solidFill>
                  <a:schemeClr val="bg1"/>
                </a:solidFill>
                <a:latin typeface="Bookman Old Style" pitchFamily="18" charset="0"/>
              </a:rPr>
              <a:t>som Puste;</a:t>
            </a:r>
          </a:p>
          <a:p>
            <a:r>
              <a:rPr lang="nb-NO" sz="2000" dirty="0" smtClean="0">
                <a:solidFill>
                  <a:schemeClr val="bg1"/>
                </a:solidFill>
                <a:latin typeface="Bookman Old Style" pitchFamily="18" charset="0"/>
              </a:rPr>
              <a:t>fikk </a:t>
            </a:r>
            <a:r>
              <a:rPr lang="nb-NO" sz="2000" dirty="0" err="1" smtClean="0">
                <a:solidFill>
                  <a:schemeClr val="bg1"/>
                </a:solidFill>
                <a:latin typeface="Bookman Old Style" pitchFamily="18" charset="0"/>
              </a:rPr>
              <a:t>Gullbaggen</a:t>
            </a:r>
            <a:r>
              <a:rPr lang="nb-NO" sz="2000" dirty="0" smtClean="0">
                <a:solidFill>
                  <a:schemeClr val="bg1"/>
                </a:solidFill>
                <a:latin typeface="Bookman Old Style" pitchFamily="18" charset="0"/>
              </a:rPr>
              <a:t> for beste kvinnelige birolle.</a:t>
            </a:r>
            <a:endParaRPr lang="nb-NO" sz="2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ørste konfiske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31627">
            <a:off x="3402635" y="300455"/>
            <a:ext cx="5213605" cy="5987729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323528" y="558924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  <a:latin typeface="Bookman Old Style" pitchFamily="18" charset="0"/>
              </a:rPr>
              <a:t>Første beslag,        17. september 1940</a:t>
            </a:r>
            <a:endParaRPr lang="nb-NO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827584" y="620688"/>
            <a:ext cx="7992888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nb-NO" sz="7200" b="1" dirty="0" smtClean="0">
                <a:solidFill>
                  <a:schemeClr val="bg1"/>
                </a:solidFill>
                <a:latin typeface="Bookman Old Style" pitchFamily="18" charset="0"/>
              </a:rPr>
              <a:t>”</a:t>
            </a:r>
            <a:r>
              <a:rPr lang="nb-NO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Icke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undfallenhet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utan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 smidig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anpassning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är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regjeringspolitikens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särmärke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. </a:t>
            </a:r>
          </a:p>
          <a:p>
            <a:pPr>
              <a:lnSpc>
                <a:spcPts val="3000"/>
              </a:lnSpc>
            </a:pPr>
            <a:endParaRPr lang="nb-NO" sz="24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lnSpc>
                <a:spcPts val="3000"/>
              </a:lnSpc>
            </a:pP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Detta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 var den tes hans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excellens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statsministern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förfäktade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 vid gårdagens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valmöte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. </a:t>
            </a:r>
          </a:p>
          <a:p>
            <a:pPr>
              <a:lnSpc>
                <a:spcPts val="3000"/>
              </a:lnSpc>
            </a:pPr>
            <a:endParaRPr lang="nb-NO" sz="24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lnSpc>
                <a:spcPts val="3000"/>
              </a:lnSpc>
            </a:pP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Medan hans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excellens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talade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rasslade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 ett tåg på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femton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vagnar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hälften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boggievagnar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fullastade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 med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tyskt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 krigsfolk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genom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svenska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 bygder mot Norge. Det var ”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permittenter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” som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fraktades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 til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vort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forna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 broderland. Det var en liten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illustration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 till den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smidiga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anpassning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varav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statsministern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berömde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 sig.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Illustrationen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klarlägger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 på et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ganska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kusligt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sätt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, vad den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smidiga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anpassningen</a:t>
            </a:r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 innebar.”</a:t>
            </a:r>
            <a:endParaRPr lang="nb-NO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1940-10-08 - andre konfiskering av GH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79795" cy="518457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467544" y="580526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 smtClean="0">
                <a:solidFill>
                  <a:schemeClr val="bg1"/>
                </a:solidFill>
                <a:latin typeface="Bookman Old Style" pitchFamily="18" charset="0"/>
              </a:rPr>
              <a:t>Handelstidningen konfiskert 8. oktober 1940</a:t>
            </a:r>
            <a:endParaRPr lang="nb-NO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971600" y="836712"/>
            <a:ext cx="734481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200" dirty="0" smtClean="0">
                <a:solidFill>
                  <a:schemeClr val="bg1"/>
                </a:solidFill>
                <a:latin typeface="Bookman Old Style" pitchFamily="18" charset="0"/>
              </a:rPr>
              <a:t>” </a:t>
            </a:r>
            <a:endParaRPr lang="sv-SE" sz="24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sv-SE" sz="2400" b="1" dirty="0" smtClean="0">
                <a:solidFill>
                  <a:schemeClr val="bg1"/>
                </a:solidFill>
                <a:latin typeface="Bookman Old Style" pitchFamily="18" charset="0"/>
              </a:rPr>
              <a:t>Thörnell har accepterat en orden ur den hand, som låtit sina trupper rycka in i Danmark och sänt dem i härtåg mot Norge. Som privatman är herr Thörnell förvisso oförvitlig. Som offentlig person har han icke visat sig svåra och prövande situationer vuxen.</a:t>
            </a:r>
          </a:p>
          <a:p>
            <a:endParaRPr lang="sv-SE" sz="24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endParaRPr lang="sv-SE" sz="24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r"/>
            <a:r>
              <a:rPr lang="sv-SE" dirty="0" smtClean="0">
                <a:solidFill>
                  <a:schemeClr val="bg1"/>
                </a:solidFill>
                <a:latin typeface="Bookman Old Style" pitchFamily="18" charset="0"/>
              </a:rPr>
              <a:t>(Fra spalten Idag, 8. oktober 1940.)</a:t>
            </a:r>
            <a:endParaRPr lang="nb-NO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endParaRPr lang="nb-NO" dirty="0" smtClean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1942-03-12 - Sensurert GHST pga norsk histor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72008"/>
            <a:ext cx="6254685" cy="666936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6300192" y="404664"/>
            <a:ext cx="28803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>
                <a:solidFill>
                  <a:schemeClr val="bg1"/>
                </a:solidFill>
                <a:latin typeface="Arial Narrow" pitchFamily="34" charset="0"/>
              </a:rPr>
              <a:t>Handelstidningens</a:t>
            </a:r>
          </a:p>
          <a:p>
            <a:r>
              <a:rPr lang="nb-NO" sz="2800" b="1" dirty="0" smtClean="0">
                <a:solidFill>
                  <a:schemeClr val="bg1"/>
                </a:solidFill>
                <a:latin typeface="Arial Narrow" pitchFamily="34" charset="0"/>
              </a:rPr>
              <a:t>førsteside</a:t>
            </a:r>
          </a:p>
          <a:p>
            <a:r>
              <a:rPr lang="nb-NO" sz="2800" b="1" dirty="0" smtClean="0">
                <a:solidFill>
                  <a:schemeClr val="bg1"/>
                </a:solidFill>
                <a:latin typeface="Arial Narrow" pitchFamily="34" charset="0"/>
              </a:rPr>
              <a:t>torsdag</a:t>
            </a:r>
          </a:p>
          <a:p>
            <a:pPr marL="514350" indent="-514350">
              <a:buAutoNum type="arabicPeriod" startAt="12"/>
            </a:pPr>
            <a:r>
              <a:rPr lang="nb-NO" sz="2800" b="1" dirty="0" smtClean="0">
                <a:solidFill>
                  <a:schemeClr val="bg1"/>
                </a:solidFill>
                <a:latin typeface="Arial Narrow" pitchFamily="34" charset="0"/>
              </a:rPr>
              <a:t>mars 1942</a:t>
            </a:r>
          </a:p>
          <a:p>
            <a:pPr marL="514350" indent="-514350">
              <a:buAutoNum type="arabicPeriod" startAt="12"/>
            </a:pPr>
            <a:endParaRPr lang="nb-NO" sz="28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nb-NO" sz="2800" dirty="0" smtClean="0">
                <a:solidFill>
                  <a:schemeClr val="bg1"/>
                </a:solidFill>
                <a:latin typeface="Arial Narrow" pitchFamily="34" charset="0"/>
              </a:rPr>
              <a:t> etter sensur av en artikkel om tortur mot nordmenn på Møllergaten 19 </a:t>
            </a:r>
          </a:p>
          <a:p>
            <a:r>
              <a:rPr lang="nb-NO" sz="2800" dirty="0" smtClean="0">
                <a:solidFill>
                  <a:schemeClr val="bg1"/>
                </a:solidFill>
                <a:latin typeface="Arial Narrow" pitchFamily="34" charset="0"/>
              </a:rPr>
              <a:t>og på Grini.</a:t>
            </a:r>
          </a:p>
          <a:p>
            <a:pPr marL="514350" indent="-514350">
              <a:buAutoNum type="arabicPeriod" startAt="12"/>
            </a:pPr>
            <a:endParaRPr lang="nb-NO" sz="28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514350" indent="-514350"/>
            <a:endParaRPr lang="nb-NO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Trots Allt - Nerman-trots-al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6592" y="0"/>
            <a:ext cx="4324530" cy="486916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0" y="5013176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>
                <a:solidFill>
                  <a:schemeClr val="bg1"/>
                </a:solidFill>
              </a:rPr>
              <a:t>Redaktør Ture </a:t>
            </a:r>
            <a:r>
              <a:rPr lang="nb-NO" i="1" dirty="0" err="1" smtClean="0">
                <a:solidFill>
                  <a:schemeClr val="bg1"/>
                </a:solidFill>
              </a:rPr>
              <a:t>Nerman</a:t>
            </a:r>
            <a:r>
              <a:rPr lang="nb-NO" i="1" dirty="0" smtClean="0">
                <a:solidFill>
                  <a:schemeClr val="bg1"/>
                </a:solidFill>
              </a:rPr>
              <a:t>, </a:t>
            </a:r>
            <a:r>
              <a:rPr lang="nb-NO" i="1" dirty="0" err="1" smtClean="0">
                <a:solidFill>
                  <a:schemeClr val="bg1"/>
                </a:solidFill>
              </a:rPr>
              <a:t>Trots</a:t>
            </a:r>
            <a:r>
              <a:rPr lang="nb-NO" i="1" dirty="0" smtClean="0">
                <a:solidFill>
                  <a:schemeClr val="bg1"/>
                </a:solidFill>
              </a:rPr>
              <a:t> </a:t>
            </a:r>
            <a:r>
              <a:rPr lang="nb-NO" i="1" dirty="0" err="1" smtClean="0">
                <a:solidFill>
                  <a:schemeClr val="bg1"/>
                </a:solidFill>
              </a:rPr>
              <a:t>allt</a:t>
            </a:r>
            <a:r>
              <a:rPr lang="nb-NO" i="1" dirty="0" smtClean="0">
                <a:solidFill>
                  <a:schemeClr val="bg1"/>
                </a:solidFill>
              </a:rPr>
              <a:t>!</a:t>
            </a:r>
            <a:endParaRPr lang="nb-NO" i="1" dirty="0">
              <a:solidFill>
                <a:schemeClr val="bg1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3707904" y="-243408"/>
            <a:ext cx="532859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endParaRPr lang="nb-NO" sz="20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nb-NO" sz="2000" dirty="0" smtClean="0">
                <a:solidFill>
                  <a:schemeClr val="bg1"/>
                </a:solidFill>
                <a:latin typeface="Bookman Old Style" pitchFamily="18" charset="0"/>
              </a:rPr>
              <a:t>I alt 14 aviser og tre ukeskrifter ble konfiskert samtidig, ”</a:t>
            </a:r>
            <a:r>
              <a:rPr lang="nb-NO" sz="2000" dirty="0" err="1" smtClean="0">
                <a:solidFill>
                  <a:schemeClr val="bg1"/>
                </a:solidFill>
                <a:latin typeface="Bookman Old Style" pitchFamily="18" charset="0"/>
              </a:rPr>
              <a:t>utan</a:t>
            </a:r>
            <a:r>
              <a:rPr lang="nb-NO" sz="20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000" dirty="0" err="1" smtClean="0">
                <a:solidFill>
                  <a:schemeClr val="bg1"/>
                </a:solidFill>
                <a:latin typeface="Bookman Old Style" pitchFamily="18" charset="0"/>
              </a:rPr>
              <a:t>rättegång</a:t>
            </a:r>
            <a:r>
              <a:rPr lang="nb-NO" sz="2000" dirty="0" smtClean="0">
                <a:solidFill>
                  <a:schemeClr val="bg1"/>
                </a:solidFill>
                <a:latin typeface="Bookman Old Style" pitchFamily="18" charset="0"/>
              </a:rPr>
              <a:t>”:</a:t>
            </a:r>
          </a:p>
          <a:p>
            <a:endParaRPr lang="nb-NO" sz="20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lnSpc>
                <a:spcPts val="3000"/>
              </a:lnSpc>
              <a:buFont typeface="Wingdings" pitchFamily="2" charset="2"/>
              <a:buChar char="q"/>
            </a:pPr>
            <a:r>
              <a:rPr lang="nb-NO" sz="2000" dirty="0" smtClean="0">
                <a:solidFill>
                  <a:schemeClr val="bg1"/>
                </a:solidFill>
                <a:latin typeface="Bookman Old Style" pitchFamily="18" charset="0"/>
              </a:rPr>
              <a:t> Handelstidningen,  Göteborg;</a:t>
            </a:r>
          </a:p>
          <a:p>
            <a:pPr>
              <a:lnSpc>
                <a:spcPts val="3000"/>
              </a:lnSpc>
              <a:buFont typeface="Wingdings" pitchFamily="2" charset="2"/>
              <a:buChar char="q"/>
            </a:pPr>
            <a:r>
              <a:rPr lang="nb-NO" sz="20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000" dirty="0" err="1" smtClean="0">
                <a:solidFill>
                  <a:schemeClr val="bg1"/>
                </a:solidFill>
                <a:latin typeface="Bookman Old Style" pitchFamily="18" charset="0"/>
              </a:rPr>
              <a:t>Vestmanlands</a:t>
            </a:r>
            <a:r>
              <a:rPr lang="nb-NO" sz="20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000" dirty="0" err="1" smtClean="0">
                <a:solidFill>
                  <a:schemeClr val="bg1"/>
                </a:solidFill>
                <a:latin typeface="Bookman Old Style" pitchFamily="18" charset="0"/>
              </a:rPr>
              <a:t>Läns</a:t>
            </a:r>
            <a:r>
              <a:rPr lang="nb-NO" sz="2000" dirty="0" smtClean="0">
                <a:solidFill>
                  <a:schemeClr val="bg1"/>
                </a:solidFill>
                <a:latin typeface="Bookman Old Style" pitchFamily="18" charset="0"/>
              </a:rPr>
              <a:t> Tidning, Västerås; </a:t>
            </a:r>
          </a:p>
          <a:p>
            <a:pPr>
              <a:lnSpc>
                <a:spcPts val="3000"/>
              </a:lnSpc>
              <a:buFont typeface="Wingdings" pitchFamily="2" charset="2"/>
              <a:buChar char="q"/>
            </a:pPr>
            <a:r>
              <a:rPr lang="nb-NO" sz="20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000" dirty="0" err="1" smtClean="0">
                <a:solidFill>
                  <a:schemeClr val="bg1"/>
                </a:solidFill>
                <a:latin typeface="Bookman Old Style" pitchFamily="18" charset="0"/>
              </a:rPr>
              <a:t>Falu‑Kuriren</a:t>
            </a:r>
            <a:r>
              <a:rPr lang="nb-NO" sz="2000" dirty="0" smtClean="0">
                <a:solidFill>
                  <a:schemeClr val="bg1"/>
                </a:solidFill>
                <a:latin typeface="Bookman Old Style" pitchFamily="18" charset="0"/>
              </a:rPr>
              <a:t>, Falun; </a:t>
            </a:r>
          </a:p>
          <a:p>
            <a:pPr>
              <a:lnSpc>
                <a:spcPts val="3000"/>
              </a:lnSpc>
              <a:buFont typeface="Wingdings" pitchFamily="2" charset="2"/>
              <a:buChar char="q"/>
            </a:pPr>
            <a:r>
              <a:rPr lang="nb-NO" sz="20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000" dirty="0" err="1" smtClean="0">
                <a:solidFill>
                  <a:schemeClr val="bg1"/>
                </a:solidFill>
                <a:latin typeface="Bookman Old Style" pitchFamily="18" charset="0"/>
              </a:rPr>
              <a:t>Dala‑Tidningen</a:t>
            </a:r>
            <a:r>
              <a:rPr lang="nb-NO" sz="2000" dirty="0" smtClean="0">
                <a:solidFill>
                  <a:schemeClr val="bg1"/>
                </a:solidFill>
                <a:latin typeface="Bookman Old Style" pitchFamily="18" charset="0"/>
              </a:rPr>
              <a:t>, Falun;</a:t>
            </a:r>
          </a:p>
          <a:p>
            <a:pPr>
              <a:lnSpc>
                <a:spcPts val="3000"/>
              </a:lnSpc>
              <a:buFont typeface="Wingdings" pitchFamily="2" charset="2"/>
              <a:buChar char="q"/>
            </a:pPr>
            <a:r>
              <a:rPr lang="nb-NO" sz="20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000" dirty="0" err="1" smtClean="0">
                <a:solidFill>
                  <a:schemeClr val="bg1"/>
                </a:solidFill>
                <a:latin typeface="Bookman Old Style" pitchFamily="18" charset="0"/>
              </a:rPr>
              <a:t>Eskilstuna‑Kuriren</a:t>
            </a:r>
            <a:r>
              <a:rPr lang="nb-NO" sz="2000" dirty="0" smtClean="0">
                <a:solidFill>
                  <a:schemeClr val="bg1"/>
                </a:solidFill>
                <a:latin typeface="Bookman Old Style" pitchFamily="18" charset="0"/>
              </a:rPr>
              <a:t>, Eskilstuna;</a:t>
            </a:r>
          </a:p>
          <a:p>
            <a:pPr>
              <a:lnSpc>
                <a:spcPts val="3000"/>
              </a:lnSpc>
              <a:buFont typeface="Wingdings" pitchFamily="2" charset="2"/>
              <a:buChar char="q"/>
            </a:pPr>
            <a:r>
              <a:rPr lang="nb-NO" sz="2000" dirty="0" smtClean="0">
                <a:solidFill>
                  <a:schemeClr val="bg1"/>
                </a:solidFill>
                <a:latin typeface="Bookman Old Style" pitchFamily="18" charset="0"/>
              </a:rPr>
              <a:t> Hudiksvalls Nyheter,  </a:t>
            </a:r>
            <a:r>
              <a:rPr lang="nb-NO" sz="2000" dirty="0" err="1" smtClean="0">
                <a:solidFill>
                  <a:schemeClr val="bg1"/>
                </a:solidFill>
                <a:latin typeface="Bookman Old Style" pitchFamily="18" charset="0"/>
              </a:rPr>
              <a:t>Hudiksvvall</a:t>
            </a:r>
            <a:r>
              <a:rPr lang="nb-NO" sz="2000" dirty="0" smtClean="0">
                <a:solidFill>
                  <a:schemeClr val="bg1"/>
                </a:solidFill>
                <a:latin typeface="Bookman Old Style" pitchFamily="18" charset="0"/>
              </a:rPr>
              <a:t>;</a:t>
            </a:r>
          </a:p>
          <a:p>
            <a:pPr>
              <a:lnSpc>
                <a:spcPts val="3000"/>
              </a:lnSpc>
              <a:buFont typeface="Wingdings" pitchFamily="2" charset="2"/>
              <a:buChar char="q"/>
            </a:pPr>
            <a:r>
              <a:rPr lang="nb-NO" sz="20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000" dirty="0" err="1" smtClean="0">
                <a:solidFill>
                  <a:schemeClr val="bg1"/>
                </a:solidFill>
                <a:latin typeface="Bookman Old Style" pitchFamily="18" charset="0"/>
              </a:rPr>
              <a:t>Arbetarbladet</a:t>
            </a:r>
            <a:r>
              <a:rPr lang="nb-NO" sz="2000" dirty="0" smtClean="0">
                <a:solidFill>
                  <a:schemeClr val="bg1"/>
                </a:solidFill>
                <a:latin typeface="Bookman Old Style" pitchFamily="18" charset="0"/>
              </a:rPr>
              <a:t>, Gävle; </a:t>
            </a:r>
          </a:p>
          <a:p>
            <a:pPr>
              <a:lnSpc>
                <a:spcPts val="3000"/>
              </a:lnSpc>
              <a:buFont typeface="Wingdings" pitchFamily="2" charset="2"/>
              <a:buChar char="q"/>
            </a:pPr>
            <a:r>
              <a:rPr lang="nb-NO" sz="2000" dirty="0" smtClean="0">
                <a:solidFill>
                  <a:schemeClr val="bg1"/>
                </a:solidFill>
                <a:latin typeface="Bookman Old Style" pitchFamily="18" charset="0"/>
              </a:rPr>
              <a:t> Norrlandsfolket, Kiruna;</a:t>
            </a:r>
          </a:p>
          <a:p>
            <a:pPr>
              <a:lnSpc>
                <a:spcPts val="3000"/>
              </a:lnSpc>
              <a:buFont typeface="Wingdings" pitchFamily="2" charset="2"/>
              <a:buChar char="q"/>
            </a:pPr>
            <a:r>
              <a:rPr lang="nb-NO" sz="20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000" dirty="0" err="1" smtClean="0">
                <a:solidFill>
                  <a:schemeClr val="bg1"/>
                </a:solidFill>
                <a:latin typeface="Bookman Old Style" pitchFamily="18" charset="0"/>
              </a:rPr>
              <a:t>Arbetar‑Tidningen</a:t>
            </a:r>
            <a:r>
              <a:rPr lang="nb-NO" sz="2000" dirty="0" smtClean="0">
                <a:solidFill>
                  <a:schemeClr val="bg1"/>
                </a:solidFill>
                <a:latin typeface="Bookman Old Style" pitchFamily="18" charset="0"/>
              </a:rPr>
              <a:t>, Göteborg;</a:t>
            </a:r>
          </a:p>
          <a:p>
            <a:pPr>
              <a:lnSpc>
                <a:spcPts val="3000"/>
              </a:lnSpc>
              <a:buFont typeface="Wingdings" pitchFamily="2" charset="2"/>
              <a:buChar char="q"/>
            </a:pPr>
            <a:r>
              <a:rPr lang="nb-NO" sz="2000" dirty="0" smtClean="0">
                <a:solidFill>
                  <a:schemeClr val="bg1"/>
                </a:solidFill>
                <a:latin typeface="Bookman Old Style" pitchFamily="18" charset="0"/>
              </a:rPr>
              <a:t> Smålands </a:t>
            </a:r>
            <a:r>
              <a:rPr lang="nb-NO" sz="2000" dirty="0" err="1" smtClean="0">
                <a:solidFill>
                  <a:schemeClr val="bg1"/>
                </a:solidFill>
                <a:latin typeface="Bookman Old Style" pitchFamily="18" charset="0"/>
              </a:rPr>
              <a:t>Folkblad</a:t>
            </a:r>
            <a:r>
              <a:rPr lang="nb-NO" sz="2000" dirty="0" smtClean="0">
                <a:solidFill>
                  <a:schemeClr val="bg1"/>
                </a:solidFill>
                <a:latin typeface="Bookman Old Style" pitchFamily="18" charset="0"/>
              </a:rPr>
              <a:t>, Jönköping;</a:t>
            </a:r>
          </a:p>
          <a:p>
            <a:pPr>
              <a:lnSpc>
                <a:spcPts val="3000"/>
              </a:lnSpc>
              <a:buFont typeface="Wingdings" pitchFamily="2" charset="2"/>
              <a:buChar char="q"/>
            </a:pPr>
            <a:r>
              <a:rPr lang="nb-NO" sz="20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000" dirty="0" err="1" smtClean="0">
                <a:solidFill>
                  <a:schemeClr val="bg1"/>
                </a:solidFill>
                <a:latin typeface="Bookman Old Style" pitchFamily="18" charset="0"/>
              </a:rPr>
              <a:t>Norrlänska</a:t>
            </a:r>
            <a:r>
              <a:rPr lang="nb-NO" sz="20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000" dirty="0" err="1" smtClean="0">
                <a:solidFill>
                  <a:schemeClr val="bg1"/>
                </a:solidFill>
                <a:latin typeface="Bookman Old Style" pitchFamily="18" charset="0"/>
              </a:rPr>
              <a:t>Social‑Demokraten</a:t>
            </a:r>
            <a:r>
              <a:rPr lang="nb-NO" sz="2000" dirty="0" smtClean="0">
                <a:solidFill>
                  <a:schemeClr val="bg1"/>
                </a:solidFill>
                <a:latin typeface="Bookman Old Style" pitchFamily="18" charset="0"/>
              </a:rPr>
              <a:t>, Luleå; </a:t>
            </a:r>
          </a:p>
          <a:p>
            <a:pPr>
              <a:lnSpc>
                <a:spcPts val="3000"/>
              </a:lnSpc>
              <a:buFont typeface="Wingdings" pitchFamily="2" charset="2"/>
              <a:buChar char="q"/>
            </a:pPr>
            <a:r>
              <a:rPr lang="nb-NO" sz="20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000" dirty="0" err="1" smtClean="0">
                <a:solidFill>
                  <a:schemeClr val="bg1"/>
                </a:solidFill>
                <a:latin typeface="Bookman Old Style" pitchFamily="18" charset="0"/>
              </a:rPr>
              <a:t>Bohusläningen</a:t>
            </a:r>
            <a:r>
              <a:rPr lang="nb-NO" sz="2000" dirty="0" smtClean="0">
                <a:solidFill>
                  <a:schemeClr val="bg1"/>
                </a:solidFill>
                <a:latin typeface="Bookman Old Style" pitchFamily="18" charset="0"/>
              </a:rPr>
              <a:t>, Uddevalla.</a:t>
            </a:r>
          </a:p>
          <a:p>
            <a:pPr>
              <a:lnSpc>
                <a:spcPts val="3000"/>
              </a:lnSpc>
              <a:buFont typeface="Wingdings" pitchFamily="2" charset="2"/>
              <a:buChar char="q"/>
            </a:pPr>
            <a:r>
              <a:rPr lang="nb-NO" sz="20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000" i="1" dirty="0" err="1" smtClean="0">
                <a:solidFill>
                  <a:schemeClr val="bg1"/>
                </a:solidFill>
                <a:latin typeface="Bookman Old Style" pitchFamily="18" charset="0"/>
              </a:rPr>
              <a:t>Trots</a:t>
            </a:r>
            <a:r>
              <a:rPr lang="nb-NO" sz="2000" i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000" i="1" dirty="0" err="1" smtClean="0">
                <a:solidFill>
                  <a:schemeClr val="bg1"/>
                </a:solidFill>
                <a:latin typeface="Bookman Old Style" pitchFamily="18" charset="0"/>
              </a:rPr>
              <a:t>Allt</a:t>
            </a:r>
            <a:r>
              <a:rPr lang="nb-NO" sz="2000" i="1" dirty="0" smtClean="0">
                <a:solidFill>
                  <a:schemeClr val="bg1"/>
                </a:solidFill>
                <a:latin typeface="Bookman Old Style" pitchFamily="18" charset="0"/>
              </a:rPr>
              <a:t>!, Stockholm; </a:t>
            </a:r>
          </a:p>
          <a:p>
            <a:pPr>
              <a:lnSpc>
                <a:spcPts val="3000"/>
              </a:lnSpc>
              <a:buFont typeface="Wingdings" pitchFamily="2" charset="2"/>
              <a:buChar char="q"/>
            </a:pPr>
            <a:r>
              <a:rPr lang="nb-NO" sz="2000" i="1" dirty="0" smtClean="0">
                <a:solidFill>
                  <a:schemeClr val="bg1"/>
                </a:solidFill>
                <a:latin typeface="Bookman Old Style" pitchFamily="18" charset="0"/>
              </a:rPr>
              <a:t> Nordens Frihet, Stockholm; </a:t>
            </a:r>
          </a:p>
          <a:p>
            <a:pPr>
              <a:lnSpc>
                <a:spcPts val="3000"/>
              </a:lnSpc>
              <a:buFont typeface="Wingdings" pitchFamily="2" charset="2"/>
              <a:buChar char="q"/>
            </a:pPr>
            <a:r>
              <a:rPr lang="nb-NO" sz="2000" i="1" dirty="0" smtClean="0">
                <a:solidFill>
                  <a:schemeClr val="bg1"/>
                </a:solidFill>
                <a:latin typeface="Bookman Old Style" pitchFamily="18" charset="0"/>
              </a:rPr>
              <a:t> Nu, Stockholm; </a:t>
            </a:r>
          </a:p>
          <a:p>
            <a:pPr>
              <a:lnSpc>
                <a:spcPts val="3000"/>
              </a:lnSpc>
              <a:buFont typeface="Wingdings" pitchFamily="2" charset="2"/>
              <a:buChar char="q"/>
            </a:pPr>
            <a:endParaRPr lang="nb-NO" sz="2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3/3e/TORGNY_SEGERSTEDT_FAMILJEGRA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5143500" cy="6858000"/>
          </a:xfrm>
          <a:prstGeom prst="rect">
            <a:avLst/>
          </a:prstGeom>
          <a:noFill/>
        </p:spPr>
      </p:pic>
      <p:sp>
        <p:nvSpPr>
          <p:cNvPr id="6" name="TekstSylinder 5"/>
          <p:cNvSpPr txBox="1"/>
          <p:nvPr/>
        </p:nvSpPr>
        <p:spPr>
          <a:xfrm>
            <a:off x="5004048" y="188640"/>
            <a:ext cx="4139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bg1"/>
                </a:solidFill>
                <a:latin typeface="Arial Narrow" pitchFamily="34" charset="0"/>
              </a:rPr>
              <a:t>Torgny </a:t>
            </a:r>
            <a:r>
              <a:rPr lang="nb-NO" sz="2000" dirty="0" err="1" smtClean="0">
                <a:solidFill>
                  <a:schemeClr val="bg1"/>
                </a:solidFill>
                <a:latin typeface="Arial Narrow" pitchFamily="34" charset="0"/>
              </a:rPr>
              <a:t>Segerstedt</a:t>
            </a:r>
            <a:r>
              <a:rPr lang="nb-NO" sz="2000" dirty="0" smtClean="0">
                <a:solidFill>
                  <a:schemeClr val="bg1"/>
                </a:solidFill>
                <a:latin typeface="Arial Narrow" pitchFamily="34" charset="0"/>
              </a:rPr>
              <a:t> døde 31. mars 1945, og ble gravlagt i Göteborg 16. mai.</a:t>
            </a:r>
          </a:p>
          <a:p>
            <a:endParaRPr lang="nb-NO" sz="20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nb-NO" sz="20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nb-NO" sz="2000" dirty="0" smtClean="0">
                <a:solidFill>
                  <a:schemeClr val="bg1"/>
                </a:solidFill>
                <a:latin typeface="Arial Narrow" pitchFamily="34" charset="0"/>
              </a:rPr>
              <a:t>Det  ble lagt ned krans fra det norske kongehuset, men ingen fra det svenske…</a:t>
            </a:r>
          </a:p>
          <a:p>
            <a:endParaRPr lang="nb-NO" sz="20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nb-NO" sz="20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nb-NO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220px-Torgny_Segerstedt_(1876-194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5000" y="2032000"/>
            <a:ext cx="2794000" cy="2794000"/>
          </a:xfrm>
          <a:prstGeom prst="rect">
            <a:avLst/>
          </a:prstGeom>
        </p:spPr>
      </p:pic>
      <p:pic>
        <p:nvPicPr>
          <p:cNvPr id="3" name="Bilde 2" descr="Byste Segerstedt 2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0276" y="1990344"/>
            <a:ext cx="3203448" cy="2877312"/>
          </a:xfrm>
          <a:prstGeom prst="rect">
            <a:avLst/>
          </a:prstGeom>
        </p:spPr>
      </p:pic>
      <p:pic>
        <p:nvPicPr>
          <p:cNvPr id="4" name="Bilde 3" descr="Bysten Voksenkoll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4165" y="0"/>
            <a:ext cx="3895669" cy="6858000"/>
          </a:xfrm>
          <a:prstGeom prst="rect">
            <a:avLst/>
          </a:prstGeom>
        </p:spPr>
      </p:pic>
      <p:pic>
        <p:nvPicPr>
          <p:cNvPr id="5" name="Bilde 4" descr="Bysten tek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95246">
            <a:off x="1288228" y="3228149"/>
            <a:ext cx="6584503" cy="3326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Segerstedt Voksenkollen NR kun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-27384"/>
            <a:ext cx="9223119" cy="5240992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4283968" y="5373216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Voksenåsen</a:t>
            </a:r>
            <a:r>
              <a:rPr lang="nb-NO" sz="2000" b="1" dirty="0" smtClean="0">
                <a:solidFill>
                  <a:schemeClr val="bg1"/>
                </a:solidFill>
                <a:latin typeface="Bookman Old Style" pitchFamily="18" charset="0"/>
              </a:rPr>
              <a:t> 11. juni 2005</a:t>
            </a:r>
            <a:endParaRPr lang="nb-NO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rl-dom-ver-dd-man_imgver_full-6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66933" cy="688538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539552" y="188640"/>
            <a:ext cx="2448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0" b="1" dirty="0" smtClean="0">
                <a:solidFill>
                  <a:schemeClr val="bg1"/>
                </a:solidFill>
                <a:latin typeface="Bookman Old Style" pitchFamily="18" charset="0"/>
              </a:rPr>
              <a:t>Dom</a:t>
            </a:r>
          </a:p>
          <a:p>
            <a:r>
              <a:rPr lang="nb-NO" sz="6000" b="1" dirty="0" smtClean="0">
                <a:solidFill>
                  <a:schemeClr val="bg1"/>
                </a:solidFill>
                <a:latin typeface="Bookman Old Style" pitchFamily="18" charset="0"/>
              </a:rPr>
              <a:t>over</a:t>
            </a:r>
          </a:p>
          <a:p>
            <a:r>
              <a:rPr lang="nb-NO" sz="6000" b="1" dirty="0" smtClean="0">
                <a:solidFill>
                  <a:schemeClr val="bg1"/>
                </a:solidFill>
                <a:latin typeface="Bookman Old Style" pitchFamily="18" charset="0"/>
              </a:rPr>
              <a:t>død</a:t>
            </a:r>
          </a:p>
          <a:p>
            <a:r>
              <a:rPr lang="nb-NO" sz="6000" b="1" dirty="0" smtClean="0">
                <a:solidFill>
                  <a:schemeClr val="bg1"/>
                </a:solidFill>
                <a:latin typeface="Bookman Old Style" pitchFamily="18" charset="0"/>
              </a:rPr>
              <a:t>mann</a:t>
            </a:r>
            <a:endParaRPr lang="nb-NO" sz="6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2555776" y="3854658"/>
            <a:ext cx="5797152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8800" b="1" dirty="0" smtClean="0">
                <a:latin typeface="Bookman Old Style" pitchFamily="18" charset="0"/>
              </a:rPr>
              <a:t>Kjør film!</a:t>
            </a:r>
            <a:endParaRPr lang="nb-NO" sz="8800" b="1" dirty="0">
              <a:latin typeface="Bookman Old Style" pitchFamily="18" charset="0"/>
            </a:endParaRPr>
          </a:p>
        </p:txBody>
      </p:sp>
      <p:pic>
        <p:nvPicPr>
          <p:cNvPr id="6" name="Bilde 5" descr="svart hvit filmstri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-243408"/>
            <a:ext cx="4094787" cy="7632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1187624" y="908720"/>
            <a:ext cx="7272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 smtClean="0">
                <a:solidFill>
                  <a:schemeClr val="bg1"/>
                </a:solidFill>
                <a:latin typeface="Old English Text MT" pitchFamily="66" charset="0"/>
              </a:rPr>
              <a:t>Fe dør,</a:t>
            </a:r>
          </a:p>
          <a:p>
            <a:r>
              <a:rPr lang="nb-NO" sz="4400" dirty="0" smtClean="0">
                <a:solidFill>
                  <a:schemeClr val="bg1"/>
                </a:solidFill>
                <a:latin typeface="Old English Text MT" pitchFamily="66" charset="0"/>
              </a:rPr>
              <a:t>frender dør,</a:t>
            </a:r>
          </a:p>
          <a:p>
            <a:r>
              <a:rPr lang="nb-NO" sz="4400" dirty="0" smtClean="0">
                <a:solidFill>
                  <a:schemeClr val="bg1"/>
                </a:solidFill>
                <a:latin typeface="Old English Text MT" pitchFamily="66" charset="0"/>
              </a:rPr>
              <a:t>en sjøl dør på samme vis;</a:t>
            </a:r>
          </a:p>
          <a:p>
            <a:r>
              <a:rPr lang="nb-NO" sz="4400" dirty="0" smtClean="0">
                <a:solidFill>
                  <a:schemeClr val="bg1"/>
                </a:solidFill>
                <a:latin typeface="Old English Text MT" pitchFamily="66" charset="0"/>
              </a:rPr>
              <a:t>jeg vet ett</a:t>
            </a:r>
          </a:p>
          <a:p>
            <a:r>
              <a:rPr lang="nb-NO" sz="4400" dirty="0" smtClean="0">
                <a:solidFill>
                  <a:schemeClr val="bg1"/>
                </a:solidFill>
                <a:latin typeface="Old English Text MT" pitchFamily="66" charset="0"/>
              </a:rPr>
              <a:t>som aldri dør</a:t>
            </a:r>
          </a:p>
          <a:p>
            <a:r>
              <a:rPr lang="nb-NO" sz="4400" dirty="0" smtClean="0">
                <a:solidFill>
                  <a:schemeClr val="bg1"/>
                </a:solidFill>
                <a:latin typeface="Old English Text MT" pitchFamily="66" charset="0"/>
              </a:rPr>
              <a:t>dom over hver en død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2771800" y="5580529"/>
            <a:ext cx="5904656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  <a:latin typeface="Bookman Old Style" pitchFamily="18" charset="0"/>
              </a:rPr>
              <a:t>Svensk</a:t>
            </a:r>
            <a:r>
              <a:rPr lang="nb-NO" sz="3200" dirty="0" smtClean="0">
                <a:solidFill>
                  <a:schemeClr val="bg1"/>
                </a:solidFill>
                <a:latin typeface="Old English Text MT" pitchFamily="66" charset="0"/>
              </a:rPr>
              <a:t>: 	domen </a:t>
            </a:r>
            <a:r>
              <a:rPr lang="nb-NO" sz="3200" dirty="0" err="1" smtClean="0">
                <a:solidFill>
                  <a:schemeClr val="bg1"/>
                </a:solidFill>
                <a:latin typeface="Old English Text MT" pitchFamily="66" charset="0"/>
              </a:rPr>
              <a:t>över</a:t>
            </a:r>
            <a:r>
              <a:rPr lang="nb-NO" sz="3200" dirty="0" smtClean="0">
                <a:solidFill>
                  <a:schemeClr val="bg1"/>
                </a:solidFill>
                <a:latin typeface="Old English Text MT" pitchFamily="66" charset="0"/>
              </a:rPr>
              <a:t> </a:t>
            </a:r>
            <a:r>
              <a:rPr lang="nb-NO" sz="3200" dirty="0" err="1" smtClean="0">
                <a:solidFill>
                  <a:schemeClr val="bg1"/>
                </a:solidFill>
                <a:latin typeface="Old English Text MT" pitchFamily="66" charset="0"/>
              </a:rPr>
              <a:t>död</a:t>
            </a:r>
            <a:r>
              <a:rPr lang="nb-NO" sz="3200" dirty="0" smtClean="0">
                <a:solidFill>
                  <a:schemeClr val="bg1"/>
                </a:solidFill>
                <a:latin typeface="Old English Text MT" pitchFamily="66" charset="0"/>
              </a:rPr>
              <a:t> 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323528" y="620688"/>
            <a:ext cx="54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  <a:latin typeface="Bookman Old Style" pitchFamily="18" charset="0"/>
              </a:rPr>
              <a:t>Tippoldefaren var prest</a:t>
            </a:r>
          </a:p>
          <a:p>
            <a:endParaRPr lang="nb-NO" sz="24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nb-NO" sz="2400" dirty="0" smtClean="0">
                <a:solidFill>
                  <a:schemeClr val="bg1"/>
                </a:solidFill>
                <a:latin typeface="Bookman Old Style" pitchFamily="18" charset="0"/>
              </a:rPr>
              <a:t>Oldefaren var prest</a:t>
            </a:r>
          </a:p>
          <a:p>
            <a:endParaRPr lang="nb-NO" sz="24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nb-NO" sz="2400" dirty="0" smtClean="0">
                <a:solidFill>
                  <a:schemeClr val="bg1"/>
                </a:solidFill>
                <a:latin typeface="Bookman Old Style" pitchFamily="18" charset="0"/>
              </a:rPr>
              <a:t>Bestefaren var prest</a:t>
            </a:r>
          </a:p>
          <a:p>
            <a:endParaRPr lang="nb-NO" sz="24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nb-NO" sz="2400" dirty="0" smtClean="0">
                <a:solidFill>
                  <a:schemeClr val="bg1"/>
                </a:solidFill>
                <a:latin typeface="Bookman Old Style" pitchFamily="18" charset="0"/>
              </a:rPr>
              <a:t>Faren var lærer – og litt redaktør</a:t>
            </a:r>
          </a:p>
          <a:p>
            <a:endParaRPr lang="nb-NO" sz="24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Torgny ville studere teologi</a:t>
            </a:r>
            <a:endParaRPr lang="nb-NO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323528" y="5517232"/>
            <a:ext cx="8640960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28. mai 1903: </a:t>
            </a:r>
          </a:p>
          <a:p>
            <a:r>
              <a:rPr lang="nb-NO" sz="2400" b="1" dirty="0" smtClean="0">
                <a:solidFill>
                  <a:schemeClr val="bg1"/>
                </a:solidFill>
                <a:latin typeface="Bookman Old Style" pitchFamily="18" charset="0"/>
              </a:rPr>
              <a:t>– avhandlingen underkjent ved Universitet i Uppsala</a:t>
            </a:r>
            <a:endParaRPr lang="nb-NO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" name="Bilde 9" descr="Torgny omkring 1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27737">
            <a:off x="6188656" y="514056"/>
            <a:ext cx="2340758" cy="3744416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 rot="633643">
            <a:off x="6063036" y="3423085"/>
            <a:ext cx="20882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Torgny </a:t>
            </a:r>
            <a:r>
              <a:rPr lang="nb-NO" sz="2000" dirty="0" err="1" smtClean="0"/>
              <a:t>Segerstedt</a:t>
            </a:r>
            <a:r>
              <a:rPr lang="nb-NO" sz="2000" dirty="0" smtClean="0"/>
              <a:t>,  omkring 1900</a:t>
            </a:r>
            <a:endParaRPr lang="nb-NO" sz="2000" dirty="0"/>
          </a:p>
        </p:txBody>
      </p:sp>
      <p:pic>
        <p:nvPicPr>
          <p:cNvPr id="7" name="Bilde 6" descr="Røs polyteismens uppkom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376647" flipH="1" flipV="1">
            <a:off x="5992002" y="333487"/>
            <a:ext cx="2960984" cy="4320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NPH-188 - Torgny Segerstedt og Augusta Synestvedt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-37695"/>
            <a:ext cx="6048672" cy="693339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79512" y="3861048"/>
            <a:ext cx="29523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dirty="0" smtClean="0">
                <a:solidFill>
                  <a:schemeClr val="bg1"/>
                </a:solidFill>
                <a:latin typeface="Bookman Old Style" pitchFamily="18" charset="0"/>
              </a:rPr>
              <a:t>Torgny og Augusta,</a:t>
            </a:r>
          </a:p>
          <a:p>
            <a:r>
              <a:rPr lang="nb-NO" sz="2200" dirty="0" smtClean="0">
                <a:solidFill>
                  <a:schemeClr val="bg1"/>
                </a:solidFill>
                <a:latin typeface="Bookman Old Style" pitchFamily="18" charset="0"/>
              </a:rPr>
              <a:t>født 1874 Kragerø,</a:t>
            </a:r>
          </a:p>
          <a:p>
            <a:r>
              <a:rPr lang="nb-NO" sz="2200" dirty="0" smtClean="0">
                <a:solidFill>
                  <a:schemeClr val="bg1"/>
                </a:solidFill>
                <a:latin typeface="Bookman Old Style" pitchFamily="18" charset="0"/>
              </a:rPr>
              <a:t>i de norske fjell.</a:t>
            </a:r>
          </a:p>
          <a:p>
            <a:endParaRPr lang="nb-NO" sz="22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nb-NO" sz="2200" dirty="0" smtClean="0">
                <a:solidFill>
                  <a:schemeClr val="bg1"/>
                </a:solidFill>
                <a:latin typeface="Bookman Old Style" pitchFamily="18" charset="0"/>
              </a:rPr>
              <a:t>Møttes i Tyskland,</a:t>
            </a:r>
          </a:p>
          <a:p>
            <a:r>
              <a:rPr lang="nb-NO" sz="2200" dirty="0" smtClean="0">
                <a:solidFill>
                  <a:schemeClr val="bg1"/>
                </a:solidFill>
                <a:latin typeface="Bookman Old Style" pitchFamily="18" charset="0"/>
              </a:rPr>
              <a:t>ble viet i Kristiania den 7. juni 1905…</a:t>
            </a:r>
            <a:endParaRPr lang="nb-NO" sz="2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1905-06-07 - Aftenpost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5640" y="0"/>
            <a:ext cx="4392720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1905-06-07 - Aftenpost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44624" y="0"/>
            <a:ext cx="11593288" cy="18099666"/>
          </a:xfrm>
          <a:prstGeom prst="rect">
            <a:avLst/>
          </a:prstGeom>
        </p:spPr>
      </p:pic>
      <p:pic>
        <p:nvPicPr>
          <p:cNvPr id="5" name="Bilde 4" descr="Ekteparet i L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85820">
            <a:off x="5150534" y="1682768"/>
            <a:ext cx="3648456" cy="5436108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220px-Torgny_Segerstedt_(1876-194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-27384"/>
            <a:ext cx="6912768" cy="6912768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5040560" y="2780928"/>
            <a:ext cx="4067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schemeClr val="bg1"/>
                </a:solidFill>
                <a:latin typeface="Bookman Old Style" pitchFamily="18" charset="0"/>
              </a:rPr>
              <a:t>1904: Dosent i Lund</a:t>
            </a:r>
          </a:p>
          <a:p>
            <a:r>
              <a:rPr lang="nb-NO" sz="2000" b="1" dirty="0" smtClean="0">
                <a:solidFill>
                  <a:schemeClr val="bg1"/>
                </a:solidFill>
                <a:latin typeface="Bookman Old Style" pitchFamily="18" charset="0"/>
              </a:rPr>
              <a:t>1912: Doktoravhandling</a:t>
            </a:r>
          </a:p>
          <a:p>
            <a:r>
              <a:rPr lang="nb-NO" sz="2000" b="1" dirty="0" smtClean="0">
                <a:solidFill>
                  <a:schemeClr val="bg1"/>
                </a:solidFill>
                <a:latin typeface="Bookman Old Style" pitchFamily="18" charset="0"/>
              </a:rPr>
              <a:t>1913: Professor i Stockholm</a:t>
            </a:r>
          </a:p>
          <a:p>
            <a:r>
              <a:rPr lang="nb-NO" sz="2000" b="1" dirty="0" smtClean="0">
                <a:solidFill>
                  <a:schemeClr val="bg1"/>
                </a:solidFill>
                <a:latin typeface="Bookman Old Style" pitchFamily="18" charset="0"/>
              </a:rPr>
              <a:t>1914: Redaktør i  ”Forum”</a:t>
            </a:r>
          </a:p>
          <a:p>
            <a:r>
              <a:rPr lang="nb-NO" sz="2000" b="1" dirty="0" smtClean="0">
                <a:solidFill>
                  <a:schemeClr val="bg1"/>
                </a:solidFill>
                <a:latin typeface="Bookman Old Style" pitchFamily="18" charset="0"/>
              </a:rPr>
              <a:t>1917: Til Handelstidningen</a:t>
            </a:r>
            <a:endParaRPr lang="nb-NO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79512" y="5805264"/>
            <a:ext cx="8712968" cy="83099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  <a:latin typeface="Bookman Old Style" pitchFamily="18" charset="0"/>
              </a:rPr>
              <a:t>”Jag har mina </a:t>
            </a:r>
            <a:r>
              <a:rPr lang="nb-NO" sz="2400" dirty="0" err="1" smtClean="0">
                <a:solidFill>
                  <a:schemeClr val="bg1"/>
                </a:solidFill>
                <a:latin typeface="Bookman Old Style" pitchFamily="18" charset="0"/>
              </a:rPr>
              <a:t>villkor</a:t>
            </a:r>
            <a:r>
              <a:rPr lang="nb-NO" sz="2400" dirty="0" smtClean="0">
                <a:solidFill>
                  <a:schemeClr val="bg1"/>
                </a:solidFill>
                <a:latin typeface="Bookman Old Style" pitchFamily="18" charset="0"/>
              </a:rPr>
              <a:t>. Jag vill vara </a:t>
            </a:r>
            <a:r>
              <a:rPr lang="nb-NO" sz="2400" dirty="0" err="1" smtClean="0">
                <a:solidFill>
                  <a:schemeClr val="bg1"/>
                </a:solidFill>
                <a:latin typeface="Bookman Old Style" pitchFamily="18" charset="0"/>
              </a:rPr>
              <a:t>fullkomligt</a:t>
            </a:r>
            <a:r>
              <a:rPr lang="nb-NO" sz="24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400" dirty="0" err="1" smtClean="0">
                <a:solidFill>
                  <a:schemeClr val="bg1"/>
                </a:solidFill>
                <a:latin typeface="Bookman Old Style" pitchFamily="18" charset="0"/>
              </a:rPr>
              <a:t>obunden</a:t>
            </a:r>
            <a:r>
              <a:rPr lang="nb-NO" sz="2400" dirty="0" smtClean="0">
                <a:solidFill>
                  <a:schemeClr val="bg1"/>
                </a:solidFill>
                <a:latin typeface="Bookman Old Style" pitchFamily="18" charset="0"/>
              </a:rPr>
              <a:t>. Jag vill </a:t>
            </a:r>
            <a:r>
              <a:rPr lang="nb-NO" sz="2400" dirty="0" err="1" smtClean="0">
                <a:solidFill>
                  <a:schemeClr val="bg1"/>
                </a:solidFill>
                <a:latin typeface="Bookman Old Style" pitchFamily="18" charset="0"/>
              </a:rPr>
              <a:t>icke</a:t>
            </a:r>
            <a:r>
              <a:rPr lang="nb-NO" sz="2400" dirty="0" smtClean="0">
                <a:solidFill>
                  <a:schemeClr val="bg1"/>
                </a:solidFill>
                <a:latin typeface="Bookman Old Style" pitchFamily="18" charset="0"/>
              </a:rPr>
              <a:t> ha </a:t>
            </a:r>
            <a:r>
              <a:rPr lang="nb-NO" sz="2400" dirty="0" err="1" smtClean="0">
                <a:solidFill>
                  <a:schemeClr val="bg1"/>
                </a:solidFill>
                <a:latin typeface="Bookman Old Style" pitchFamily="18" charset="0"/>
              </a:rPr>
              <a:t>någon</a:t>
            </a:r>
            <a:r>
              <a:rPr lang="nb-NO" sz="24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nb-NO" sz="2400" dirty="0" err="1" smtClean="0">
                <a:solidFill>
                  <a:schemeClr val="bg1"/>
                </a:solidFill>
                <a:latin typeface="Bookman Old Style" pitchFamily="18" charset="0"/>
              </a:rPr>
              <a:t>svärmor</a:t>
            </a:r>
            <a:r>
              <a:rPr lang="nb-NO" sz="2400" dirty="0" smtClean="0">
                <a:solidFill>
                  <a:schemeClr val="bg1"/>
                </a:solidFill>
                <a:latin typeface="Bookman Old Style" pitchFamily="18" charset="0"/>
              </a:rPr>
              <a:t> på </a:t>
            </a:r>
            <a:r>
              <a:rPr lang="nb-NO" sz="2400" dirty="0" err="1" smtClean="0">
                <a:solidFill>
                  <a:schemeClr val="bg1"/>
                </a:solidFill>
                <a:latin typeface="Bookman Old Style" pitchFamily="18" charset="0"/>
              </a:rPr>
              <a:t>redaktionen</a:t>
            </a:r>
            <a:r>
              <a:rPr lang="nb-NO" sz="2400" dirty="0" smtClean="0">
                <a:solidFill>
                  <a:schemeClr val="bg1"/>
                </a:solidFill>
                <a:latin typeface="Bookman Old Style" pitchFamily="18" charset="0"/>
              </a:rPr>
              <a:t>.”</a:t>
            </a:r>
            <a:endParaRPr lang="nb-NO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Herr Hit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02602">
            <a:off x="575678" y="221054"/>
            <a:ext cx="2368296" cy="5632704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 rot="20263427">
            <a:off x="2364446" y="4961294"/>
            <a:ext cx="1351428" cy="5358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Ellipse 5"/>
          <p:cNvSpPr/>
          <p:nvPr/>
        </p:nvSpPr>
        <p:spPr>
          <a:xfrm rot="20769607">
            <a:off x="2970591" y="872803"/>
            <a:ext cx="5977982" cy="197334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 rot="20647724">
            <a:off x="3827319" y="1281817"/>
            <a:ext cx="4799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Att tvinga all </a:t>
            </a:r>
            <a:r>
              <a:rPr lang="nb-NO" sz="2000" dirty="0" err="1" smtClean="0">
                <a:latin typeface="Times New Roman" pitchFamily="18" charset="0"/>
                <a:cs typeface="Times New Roman" pitchFamily="18" charset="0"/>
              </a:rPr>
              <a:t>världens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2000" dirty="0" err="1" smtClean="0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2000" dirty="0" err="1" smtClean="0">
                <a:latin typeface="Times New Roman" pitchFamily="18" charset="0"/>
                <a:cs typeface="Times New Roman" pitchFamily="18" charset="0"/>
              </a:rPr>
              <a:t>och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 press att sysselsetta sig med den figuren er </a:t>
            </a:r>
            <a:r>
              <a:rPr lang="nb-NO" sz="2000" dirty="0" err="1" smtClean="0">
                <a:latin typeface="Times New Roman" pitchFamily="18" charset="0"/>
                <a:cs typeface="Times New Roman" pitchFamily="18" charset="0"/>
              </a:rPr>
              <a:t>oförlåtligt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nb-NO" sz="2000" b="1" dirty="0" smtClean="0">
                <a:latin typeface="Times New Roman" pitchFamily="18" charset="0"/>
                <a:cs typeface="Times New Roman" pitchFamily="18" charset="0"/>
              </a:rPr>
              <a:t>Herr Hitler </a:t>
            </a:r>
            <a:r>
              <a:rPr lang="nb-NO" sz="2000" b="1" dirty="0" err="1" smtClean="0">
                <a:latin typeface="Times New Roman" pitchFamily="18" charset="0"/>
                <a:cs typeface="Times New Roman" pitchFamily="18" charset="0"/>
              </a:rPr>
              <a:t>är</a:t>
            </a:r>
            <a:r>
              <a:rPr lang="nb-NO" sz="2000" b="1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nb-NO" sz="2000" b="1" dirty="0" err="1" smtClean="0">
                <a:latin typeface="Times New Roman" pitchFamily="18" charset="0"/>
                <a:cs typeface="Times New Roman" pitchFamily="18" charset="0"/>
              </a:rPr>
              <a:t>förolämpning</a:t>
            </a:r>
            <a:r>
              <a:rPr lang="nb-NO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nb-NO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ihåndsform 7"/>
          <p:cNvSpPr/>
          <p:nvPr/>
        </p:nvSpPr>
        <p:spPr>
          <a:xfrm>
            <a:off x="3536414" y="3029639"/>
            <a:ext cx="1046603" cy="1983036"/>
          </a:xfrm>
          <a:custGeom>
            <a:avLst/>
            <a:gdLst>
              <a:gd name="connsiteX0" fmla="*/ 0 w 1046603"/>
              <a:gd name="connsiteY0" fmla="*/ 1983036 h 1983036"/>
              <a:gd name="connsiteX1" fmla="*/ 1046603 w 1046603"/>
              <a:gd name="connsiteY1" fmla="*/ 0 h 1983036"/>
              <a:gd name="connsiteX2" fmla="*/ 1046603 w 1046603"/>
              <a:gd name="connsiteY2" fmla="*/ 0 h 198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603" h="1983036">
                <a:moveTo>
                  <a:pt x="0" y="1983036"/>
                </a:moveTo>
                <a:lnTo>
                  <a:pt x="1046603" y="0"/>
                </a:lnTo>
                <a:lnTo>
                  <a:pt x="1046603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683568" y="63813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Handelstidningen 3. februar 1933, fire dager etter maktovertakelsen.</a:t>
            </a:r>
            <a:endParaRPr lang="nb-NO" dirty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511</Words>
  <Application>Microsoft Office PowerPoint</Application>
  <PresentationFormat>Skjermfremvisning (4:3)</PresentationFormat>
  <Paragraphs>85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2" baseType="lpstr">
      <vt:lpstr>Office-tema</vt:lpstr>
      <vt:lpstr>Lysbilde 1</vt:lpstr>
      <vt:lpstr>Lysbilde 2</vt:lpstr>
      <vt:lpstr>Lysbilde 3</vt:lpstr>
      <vt:lpstr>Lysbilde 4</vt:lpstr>
      <vt:lpstr>Lysbilde 5</vt:lpstr>
      <vt:lpstr>Lysbilde 6</vt:lpstr>
      <vt:lpstr>Lysbilde 7</vt:lpstr>
      <vt:lpstr>Lysbilde 8</vt:lpstr>
      <vt:lpstr>Lysbilde 9</vt:lpstr>
      <vt:lpstr>Lysbilde 10</vt:lpstr>
      <vt:lpstr>Lysbilde 11</vt:lpstr>
      <vt:lpstr>Lysbilde 12</vt:lpstr>
      <vt:lpstr>Lysbilde 13</vt:lpstr>
      <vt:lpstr>Lysbilde 14</vt:lpstr>
      <vt:lpstr>Lysbilde 15</vt:lpstr>
      <vt:lpstr>Lysbilde 16</vt:lpstr>
      <vt:lpstr>Lysbilde 17</vt:lpstr>
      <vt:lpstr>Lysbilde 18</vt:lpstr>
      <vt:lpstr>Lysbilde 19</vt:lpstr>
      <vt:lpstr>Lysbilde 20</vt:lpstr>
      <vt:lpstr>Lysbilde 21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Nils</dc:creator>
  <cp:lastModifiedBy>Nils</cp:lastModifiedBy>
  <cp:revision>55</cp:revision>
  <dcterms:created xsi:type="dcterms:W3CDTF">2013-10-26T16:37:08Z</dcterms:created>
  <dcterms:modified xsi:type="dcterms:W3CDTF">2013-10-27T20:21:41Z</dcterms:modified>
</cp:coreProperties>
</file>