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8" r:id="rId2"/>
    <p:sldId id="283" r:id="rId3"/>
    <p:sldId id="257" r:id="rId4"/>
    <p:sldId id="264" r:id="rId5"/>
    <p:sldId id="261" r:id="rId6"/>
    <p:sldId id="262" r:id="rId7"/>
    <p:sldId id="263" r:id="rId8"/>
    <p:sldId id="265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7" r:id="rId24"/>
    <p:sldId id="288" r:id="rId25"/>
    <p:sldId id="289" r:id="rId26"/>
    <p:sldId id="281" r:id="rId27"/>
    <p:sldId id="282" r:id="rId28"/>
    <p:sldId id="284" r:id="rId29"/>
    <p:sldId id="285" r:id="rId30"/>
    <p:sldId id="286" r:id="rId31"/>
  </p:sldIdLst>
  <p:sldSz cx="9144000" cy="6858000" type="screen4x3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2" autoAdjust="0"/>
    <p:restoredTop sz="94219" autoAdjust="0"/>
  </p:normalViewPr>
  <p:slideViewPr>
    <p:cSldViewPr>
      <p:cViewPr varScale="1">
        <p:scale>
          <a:sx n="69" d="100"/>
          <a:sy n="69" d="100"/>
        </p:scale>
        <p:origin x="-136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'Ark1'!$A$2:$A$3</c:f>
              <c:strCache>
                <c:ptCount val="2"/>
                <c:pt idx="0">
                  <c:v>Klager</c:v>
                </c:pt>
                <c:pt idx="1">
                  <c:v>Fellelser</c:v>
                </c:pt>
              </c:strCache>
            </c:strRef>
          </c:cat>
          <c:val>
            <c:numRef>
              <c:f>'Ark1'!$B$2:$B$3</c:f>
              <c:numCache>
                <c:formatCode>General</c:formatCode>
                <c:ptCount val="2"/>
                <c:pt idx="0">
                  <c:v>33</c:v>
                </c:pt>
                <c:pt idx="1">
                  <c:v>21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'Ark1'!$A$2:$A$3</c:f>
              <c:strCache>
                <c:ptCount val="2"/>
                <c:pt idx="0">
                  <c:v>Klager</c:v>
                </c:pt>
                <c:pt idx="1">
                  <c:v>Fellelser</c:v>
                </c:pt>
              </c:strCache>
            </c:strRef>
          </c:cat>
          <c:val>
            <c:numRef>
              <c:f>'Ark1'!$C$2:$C$3</c:f>
              <c:numCache>
                <c:formatCode>General</c:formatCode>
                <c:ptCount val="2"/>
                <c:pt idx="0">
                  <c:v>34</c:v>
                </c:pt>
                <c:pt idx="1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370624"/>
        <c:axId val="31376512"/>
        <c:axId val="0"/>
      </c:bar3DChart>
      <c:catAx>
        <c:axId val="31370624"/>
        <c:scaling>
          <c:orientation val="minMax"/>
        </c:scaling>
        <c:delete val="0"/>
        <c:axPos val="b"/>
        <c:majorTickMark val="out"/>
        <c:minorTickMark val="none"/>
        <c:tickLblPos val="nextTo"/>
        <c:crossAx val="31376512"/>
        <c:crosses val="autoZero"/>
        <c:auto val="1"/>
        <c:lblAlgn val="ctr"/>
        <c:lblOffset val="100"/>
        <c:noMultiLvlLbl val="0"/>
      </c:catAx>
      <c:valAx>
        <c:axId val="313765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137062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nb-NO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'Ark1'!$A$2:$A$3</c:f>
              <c:strCache>
                <c:ptCount val="2"/>
                <c:pt idx="0">
                  <c:v>Klager</c:v>
                </c:pt>
                <c:pt idx="1">
                  <c:v>Fellelser</c:v>
                </c:pt>
              </c:strCache>
            </c:strRef>
          </c:cat>
          <c:val>
            <c:numRef>
              <c:f>'Ark1'!$B$2:$B$3</c:f>
              <c:numCache>
                <c:formatCode>General</c:formatCode>
                <c:ptCount val="2"/>
                <c:pt idx="0">
                  <c:v>45</c:v>
                </c:pt>
                <c:pt idx="1">
                  <c:v>23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'Ark1'!$A$2:$A$3</c:f>
              <c:strCache>
                <c:ptCount val="2"/>
                <c:pt idx="0">
                  <c:v>Klager</c:v>
                </c:pt>
                <c:pt idx="1">
                  <c:v>Fellelser</c:v>
                </c:pt>
              </c:strCache>
            </c:strRef>
          </c:cat>
          <c:val>
            <c:numRef>
              <c:f>'Ark1'!$C$2:$C$3</c:f>
              <c:numCache>
                <c:formatCode>General</c:formatCode>
                <c:ptCount val="2"/>
                <c:pt idx="0">
                  <c:v>42</c:v>
                </c:pt>
                <c:pt idx="1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5629696"/>
        <c:axId val="35631488"/>
        <c:axId val="0"/>
      </c:bar3DChart>
      <c:catAx>
        <c:axId val="35629696"/>
        <c:scaling>
          <c:orientation val="minMax"/>
        </c:scaling>
        <c:delete val="0"/>
        <c:axPos val="b"/>
        <c:majorTickMark val="out"/>
        <c:minorTickMark val="none"/>
        <c:tickLblPos val="nextTo"/>
        <c:crossAx val="35631488"/>
        <c:crosses val="autoZero"/>
        <c:auto val="1"/>
        <c:lblAlgn val="ctr"/>
        <c:lblOffset val="100"/>
        <c:noMultiLvlLbl val="0"/>
      </c:catAx>
      <c:valAx>
        <c:axId val="356314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562969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nb-NO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A49D17-CD24-433D-BB5F-F8FDD78AA58F}" type="datetimeFigureOut">
              <a:rPr lang="nb-NO" smtClean="0"/>
              <a:t>04.11.2013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03C7C4-B923-4672-BA5F-655A6A635AA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87747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33AFDF-1223-4395-835B-BDB8FAC5DD0A}" type="datetimeFigureOut">
              <a:rPr lang="nb-NO" smtClean="0"/>
              <a:pPr/>
              <a:t>04.11.2013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F3D75-2B01-4C27-9ED9-A2B744D0CEA1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3507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061685-3F09-4D83-BD82-D877084FF5EA}" type="slidenum">
              <a:rPr lang="nb-NO" smtClean="0"/>
              <a:pPr/>
              <a:t>3</a:t>
            </a:fld>
            <a:endParaRPr lang="nb-NO" smtClean="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 smtClean="0"/>
          </a:p>
        </p:txBody>
      </p:sp>
      <p:sp>
        <p:nvSpPr>
          <p:cNvPr id="5" name="Plassholder for topptekst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nb-NO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EDE4BA-A122-4212-96D9-11F28252E54C}" type="slidenum">
              <a:rPr lang="nb-NO"/>
              <a:pPr/>
              <a:t>10</a:t>
            </a:fld>
            <a:endParaRPr lang="nb-NO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6188AC-A549-48A6-B992-D6AF50682086}" type="slidenum">
              <a:rPr lang="nb-NO"/>
              <a:pPr/>
              <a:t>30</a:t>
            </a:fld>
            <a:endParaRPr lang="nb-NO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153"/>
            <a:ext cx="4984962" cy="4466987"/>
          </a:xfrm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810-6D92-4931-8777-D08617FE66B0}" type="datetimeFigureOut">
              <a:rPr lang="nb-NO" smtClean="0"/>
              <a:pPr/>
              <a:t>04.11.2013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A058-7515-4780-A04D-023121A01410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810-6D92-4931-8777-D08617FE66B0}" type="datetimeFigureOut">
              <a:rPr lang="nb-NO" smtClean="0"/>
              <a:pPr/>
              <a:t>04.11.2013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A058-7515-4780-A04D-023121A01410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810-6D92-4931-8777-D08617FE66B0}" type="datetimeFigureOut">
              <a:rPr lang="nb-NO" smtClean="0"/>
              <a:pPr/>
              <a:t>04.11.2013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A058-7515-4780-A04D-023121A01410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810-6D92-4931-8777-D08617FE66B0}" type="datetimeFigureOut">
              <a:rPr lang="nb-NO" smtClean="0"/>
              <a:pPr/>
              <a:t>04.11.2013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A058-7515-4780-A04D-023121A01410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810-6D92-4931-8777-D08617FE66B0}" type="datetimeFigureOut">
              <a:rPr lang="nb-NO" smtClean="0"/>
              <a:pPr/>
              <a:t>04.11.2013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A058-7515-4780-A04D-023121A01410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810-6D92-4931-8777-D08617FE66B0}" type="datetimeFigureOut">
              <a:rPr lang="nb-NO" smtClean="0"/>
              <a:pPr/>
              <a:t>04.11.2013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A058-7515-4780-A04D-023121A01410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810-6D92-4931-8777-D08617FE66B0}" type="datetimeFigureOut">
              <a:rPr lang="nb-NO" smtClean="0"/>
              <a:pPr/>
              <a:t>04.11.2013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A058-7515-4780-A04D-023121A01410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810-6D92-4931-8777-D08617FE66B0}" type="datetimeFigureOut">
              <a:rPr lang="nb-NO" smtClean="0"/>
              <a:pPr/>
              <a:t>04.11.2013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A058-7515-4780-A04D-023121A01410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810-6D92-4931-8777-D08617FE66B0}" type="datetimeFigureOut">
              <a:rPr lang="nb-NO" smtClean="0"/>
              <a:pPr/>
              <a:t>04.11.2013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A058-7515-4780-A04D-023121A01410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810-6D92-4931-8777-D08617FE66B0}" type="datetimeFigureOut">
              <a:rPr lang="nb-NO" smtClean="0"/>
              <a:pPr/>
              <a:t>04.11.2013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A058-7515-4780-A04D-023121A01410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810-6D92-4931-8777-D08617FE66B0}" type="datetimeFigureOut">
              <a:rPr lang="nb-NO" smtClean="0"/>
              <a:pPr/>
              <a:t>04.11.2013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5A058-7515-4780-A04D-023121A01410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BF810-6D92-4931-8777-D08617FE66B0}" type="datetimeFigureOut">
              <a:rPr lang="nb-NO" smtClean="0"/>
              <a:pPr/>
              <a:t>04.11.2013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E5A058-7515-4780-A04D-023121A01410}" type="slidenum">
              <a:rPr lang="nb-NO" smtClean="0"/>
              <a:pPr/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tv.nrk.no/serie/dagsrevyen/nnfa19100912/09-10-2012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000"/>
            <a:ext cx="6875719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520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/>
          <a:lstStyle/>
          <a:p>
            <a:pPr eaLnBrk="1" hangingPunct="1"/>
            <a:r>
              <a:rPr lang="nb-NO" dirty="0" smtClean="0">
                <a:latin typeface="Trebuchet MS" pitchFamily="34" charset="0"/>
              </a:rPr>
              <a:t>Vi prøver oss…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412776"/>
            <a:ext cx="8229600" cy="4525963"/>
          </a:xfrm>
        </p:spPr>
        <p:txBody>
          <a:bodyPr/>
          <a:lstStyle/>
          <a:p>
            <a:pPr eaLnBrk="1" hangingPunct="1">
              <a:buNone/>
            </a:pPr>
            <a:r>
              <a:rPr lang="nb-NO" sz="2800" dirty="0" smtClean="0">
                <a:solidFill>
                  <a:srgbClr val="FF0000"/>
                </a:solidFill>
                <a:latin typeface="Arial"/>
                <a:cs typeface="Arial"/>
              </a:rPr>
              <a:t>►</a:t>
            </a:r>
            <a:r>
              <a:rPr lang="nb-NO" sz="2800" dirty="0" smtClean="0">
                <a:latin typeface="Arial"/>
                <a:cs typeface="Arial"/>
              </a:rPr>
              <a:t>  </a:t>
            </a:r>
            <a:r>
              <a:rPr lang="nb-NO" sz="2800" dirty="0" smtClean="0"/>
              <a:t>”…ikke sterke beskyldninger mot enkeltpersoner”</a:t>
            </a:r>
          </a:p>
          <a:p>
            <a:pPr eaLnBrk="1" hangingPunct="1">
              <a:buNone/>
            </a:pPr>
            <a:r>
              <a:rPr lang="nb-NO" sz="2800" dirty="0"/>
              <a:t> </a:t>
            </a:r>
            <a:r>
              <a:rPr lang="nb-NO" sz="2800" dirty="0" smtClean="0"/>
              <a:t>     (påstander om kommunal forskjellsbehandling)</a:t>
            </a:r>
          </a:p>
          <a:p>
            <a:pPr eaLnBrk="1" hangingPunct="1">
              <a:buNone/>
            </a:pPr>
            <a:endParaRPr lang="nb-NO" sz="1400" dirty="0" smtClean="0"/>
          </a:p>
          <a:p>
            <a:pPr>
              <a:buNone/>
            </a:pPr>
            <a:r>
              <a:rPr lang="nb-NO" sz="2800" dirty="0" smtClean="0">
                <a:solidFill>
                  <a:srgbClr val="FF0000"/>
                </a:solidFill>
                <a:latin typeface="Arial"/>
                <a:cs typeface="Arial"/>
              </a:rPr>
              <a:t>► </a:t>
            </a:r>
            <a:r>
              <a:rPr lang="nb-NO" sz="2800" dirty="0" smtClean="0"/>
              <a:t>Fikk ikke kontakt med familien</a:t>
            </a:r>
          </a:p>
          <a:p>
            <a:pPr eaLnBrk="1" hangingPunct="1">
              <a:buNone/>
            </a:pPr>
            <a:r>
              <a:rPr lang="nb-NO" sz="2800" dirty="0" smtClean="0"/>
              <a:t>     (fordi en onkel avbrøt kontakten)</a:t>
            </a:r>
          </a:p>
          <a:p>
            <a:pPr eaLnBrk="1" hangingPunct="1">
              <a:buNone/>
            </a:pPr>
            <a:endParaRPr lang="nb-NO" sz="1400" dirty="0" smtClean="0"/>
          </a:p>
          <a:p>
            <a:pPr>
              <a:spcBef>
                <a:spcPts val="0"/>
              </a:spcBef>
              <a:buNone/>
            </a:pPr>
            <a:r>
              <a:rPr lang="nb-NO" sz="2800" dirty="0" smtClean="0">
                <a:solidFill>
                  <a:srgbClr val="FF0000"/>
                </a:solidFill>
                <a:latin typeface="Arial"/>
                <a:cs typeface="Arial"/>
              </a:rPr>
              <a:t>► </a:t>
            </a:r>
            <a:r>
              <a:rPr lang="nb-NO" sz="2800" dirty="0" smtClean="0"/>
              <a:t>”Burde gitt dem mer tid”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nb-NO" dirty="0" smtClean="0"/>
              <a:t>    </a:t>
            </a:r>
            <a:r>
              <a:rPr lang="nb-NO" sz="2800" dirty="0" smtClean="0"/>
              <a:t>(og presentert de konkrete beskyldningene!)</a:t>
            </a:r>
          </a:p>
          <a:p>
            <a:pPr eaLnBrk="1" hangingPunct="1">
              <a:spcBef>
                <a:spcPts val="0"/>
              </a:spcBef>
              <a:buNone/>
            </a:pPr>
            <a:endParaRPr lang="nb-NO" sz="2800" dirty="0" smtClean="0"/>
          </a:p>
          <a:p>
            <a:pPr>
              <a:spcBef>
                <a:spcPts val="0"/>
              </a:spcBef>
              <a:buNone/>
            </a:pPr>
            <a:r>
              <a:rPr lang="nb-NO" sz="2800" dirty="0" smtClean="0">
                <a:solidFill>
                  <a:srgbClr val="FF0000"/>
                </a:solidFill>
                <a:latin typeface="Arial"/>
                <a:cs typeface="Arial"/>
              </a:rPr>
              <a:t>► </a:t>
            </a:r>
            <a:r>
              <a:rPr lang="nb-NO" sz="2800" dirty="0" smtClean="0"/>
              <a:t>”4.14 gjelder bare uriktige faktiske opplysninger”</a:t>
            </a:r>
            <a:endParaRPr lang="nb-NO" dirty="0" smtClean="0"/>
          </a:p>
          <a:p>
            <a:pPr eaLnBrk="1" hangingPunct="1">
              <a:buFont typeface="Wingdings" pitchFamily="2" charset="2"/>
              <a:buNone/>
            </a:pPr>
            <a:endParaRPr lang="nb-NO" dirty="0" smtClean="0"/>
          </a:p>
          <a:p>
            <a:pPr eaLnBrk="1" hangingPunct="1">
              <a:buFont typeface="Wingdings" pitchFamily="2" charset="2"/>
              <a:buNone/>
            </a:pPr>
            <a:endParaRPr lang="nb-NO" dirty="0" smtClean="0"/>
          </a:p>
        </p:txBody>
      </p:sp>
      <p:pic>
        <p:nvPicPr>
          <p:cNvPr id="4" name="Bilde 3" descr="Logo NY 2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0312" y="5805264"/>
            <a:ext cx="1598603" cy="9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/>
          <p:nvPr/>
        </p:nvSpPr>
        <p:spPr>
          <a:xfrm>
            <a:off x="107504" y="0"/>
            <a:ext cx="89049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 smtClean="0">
                <a:latin typeface="Trebuchet MS" panose="020B0603020202020204" pitchFamily="34" charset="0"/>
              </a:rPr>
              <a:t>Den angrepne skal klart og tydelig </a:t>
            </a:r>
          </a:p>
          <a:p>
            <a:r>
              <a:rPr lang="nb-NO" sz="4000" b="1" dirty="0" smtClean="0">
                <a:latin typeface="Trebuchet MS" panose="020B0603020202020204" pitchFamily="34" charset="0"/>
              </a:rPr>
              <a:t>bli presentert for det konkrete innhold i beskyldningene…</a:t>
            </a:r>
            <a:endParaRPr lang="nb-NO" sz="4000" b="1" dirty="0">
              <a:latin typeface="Trebuchet MS" panose="020B0603020202020204" pitchFamily="34" charset="0"/>
            </a:endParaRPr>
          </a:p>
        </p:txBody>
      </p:sp>
      <p:pic>
        <p:nvPicPr>
          <p:cNvPr id="7" name="Picture 2" descr="http://www.sakkyndig.com/psykologi/artikler/konfliktmode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" t="2209" r="215" b="4409"/>
          <a:stretch/>
        </p:blipFill>
        <p:spPr bwMode="auto">
          <a:xfrm>
            <a:off x="453126" y="1827383"/>
            <a:ext cx="8393679" cy="50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57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5327576" y="332656"/>
            <a:ext cx="38164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 smtClean="0">
                <a:latin typeface="Trebuchet MS" panose="020B0603020202020204" pitchFamily="34" charset="0"/>
              </a:rPr>
              <a:t>Redaksjonen skal anstrenge seg for å få den angrepne part i tale….</a:t>
            </a:r>
            <a:endParaRPr lang="nb-NO" sz="4000" b="1" dirty="0">
              <a:latin typeface="Trebuchet MS" panose="020B0603020202020204" pitchFamily="34" charset="0"/>
            </a:endParaRPr>
          </a:p>
        </p:txBody>
      </p:sp>
      <p:pic>
        <p:nvPicPr>
          <p:cNvPr id="4098" name="Picture 2" descr="http://gfx.dagbladet.no/labrador/165/165798/16579852/jpg/active/314x4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273611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97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5220072" y="332656"/>
            <a:ext cx="374441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 smtClean="0">
                <a:latin typeface="Trebuchet MS" panose="020B0603020202020204" pitchFamily="34" charset="0"/>
              </a:rPr>
              <a:t>Den angrepne må få </a:t>
            </a:r>
            <a:r>
              <a:rPr lang="nb-NO" sz="4400" b="1" u="sng" dirty="0" smtClean="0">
                <a:latin typeface="Trebuchet MS" panose="020B0603020202020204" pitchFamily="34" charset="0"/>
              </a:rPr>
              <a:t>rimelig tid </a:t>
            </a:r>
            <a:r>
              <a:rPr lang="nb-NO" sz="4400" b="1" dirty="0" smtClean="0">
                <a:latin typeface="Trebuchet MS" panose="020B0603020202020204" pitchFamily="34" charset="0"/>
              </a:rPr>
              <a:t>til å svare - avpasset til omfang, betydning og kompleksitet av angrepet.</a:t>
            </a:r>
            <a:endParaRPr lang="nb-NO" sz="4400" dirty="0">
              <a:latin typeface="Trebuchet MS" panose="020B0603020202020204" pitchFamily="34" charset="0"/>
            </a:endParaRPr>
          </a:p>
        </p:txBody>
      </p:sp>
      <p:pic>
        <p:nvPicPr>
          <p:cNvPr id="4" name="Picture 6" descr="http://gfx.dagbladet.no/pub/artikkel/4/43/433/433389/DOLON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" y="-1"/>
            <a:ext cx="5093363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47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5" y="213507"/>
            <a:ext cx="4470400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04801"/>
            <a:ext cx="4093592" cy="1972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Sylinder 3"/>
          <p:cNvSpPr txBox="1"/>
          <p:nvPr/>
        </p:nvSpPr>
        <p:spPr>
          <a:xfrm>
            <a:off x="467544" y="2348880"/>
            <a:ext cx="83529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 smtClean="0">
                <a:latin typeface="Trebuchet MS" panose="020B0603020202020204" pitchFamily="34" charset="0"/>
              </a:rPr>
              <a:t>Samtidig imøtegåelsesrett gjelder også for</a:t>
            </a:r>
          </a:p>
          <a:p>
            <a:endParaRPr lang="nb-NO" sz="2800" b="1" dirty="0" smtClean="0">
              <a:latin typeface="Trebuchet MS" panose="020B0603020202020204" pitchFamily="34" charset="0"/>
            </a:endParaRPr>
          </a:p>
          <a:p>
            <a:pPr lvl="1">
              <a:buFont typeface="Wingdings" pitchFamily="2" charset="2"/>
              <a:buChar char="q"/>
            </a:pPr>
            <a:r>
              <a:rPr lang="nb-NO" sz="2800" b="1" dirty="0" smtClean="0">
                <a:latin typeface="Trebuchet MS" panose="020B0603020202020204" pitchFamily="34" charset="0"/>
              </a:rPr>
              <a:t> institusjoner </a:t>
            </a:r>
          </a:p>
          <a:p>
            <a:pPr lvl="1">
              <a:buFont typeface="Wingdings" pitchFamily="2" charset="2"/>
              <a:buChar char="q"/>
            </a:pPr>
            <a:r>
              <a:rPr lang="nb-NO" sz="2800" b="1" dirty="0" smtClean="0">
                <a:latin typeface="Trebuchet MS" panose="020B0603020202020204" pitchFamily="34" charset="0"/>
              </a:rPr>
              <a:t> myndigheter</a:t>
            </a:r>
          </a:p>
          <a:p>
            <a:pPr lvl="1">
              <a:buFont typeface="Wingdings" pitchFamily="2" charset="2"/>
              <a:buChar char="q"/>
            </a:pPr>
            <a:r>
              <a:rPr lang="nb-NO" sz="2800" b="1" dirty="0" smtClean="0">
                <a:latin typeface="Trebuchet MS" panose="020B0603020202020204" pitchFamily="34" charset="0"/>
              </a:rPr>
              <a:t> bedrifter</a:t>
            </a:r>
          </a:p>
          <a:p>
            <a:pPr lvl="1">
              <a:buFont typeface="Wingdings" pitchFamily="2" charset="2"/>
              <a:buChar char="q"/>
            </a:pPr>
            <a:r>
              <a:rPr lang="nb-NO" sz="2800" b="1" dirty="0" smtClean="0">
                <a:latin typeface="Trebuchet MS" panose="020B0603020202020204" pitchFamily="34" charset="0"/>
              </a:rPr>
              <a:t> organisasjoner</a:t>
            </a:r>
          </a:p>
          <a:p>
            <a:pPr lvl="1">
              <a:buFont typeface="Wingdings" pitchFamily="2" charset="2"/>
              <a:buChar char="q"/>
            </a:pPr>
            <a:r>
              <a:rPr lang="nb-NO" sz="2800" b="1" dirty="0" smtClean="0">
                <a:latin typeface="Trebuchet MS" panose="020B0603020202020204" pitchFamily="34" charset="0"/>
              </a:rPr>
              <a:t> stiftelser</a:t>
            </a:r>
          </a:p>
          <a:p>
            <a:pPr lvl="1">
              <a:buFont typeface="Wingdings" pitchFamily="2" charset="2"/>
              <a:buChar char="q"/>
            </a:pPr>
            <a:r>
              <a:rPr lang="nb-NO" sz="2800" b="1" dirty="0" smtClean="0">
                <a:latin typeface="Trebuchet MS" panose="020B0603020202020204" pitchFamily="34" charset="0"/>
              </a:rPr>
              <a:t> forretninger</a:t>
            </a:r>
          </a:p>
          <a:p>
            <a:pPr lvl="1">
              <a:buFont typeface="Wingdings" pitchFamily="2" charset="2"/>
              <a:buChar char="q"/>
            </a:pPr>
            <a:r>
              <a:rPr lang="nb-NO" sz="2800" b="1" dirty="0">
                <a:latin typeface="Trebuchet MS" panose="020B0603020202020204" pitchFamily="34" charset="0"/>
              </a:rPr>
              <a:t> </a:t>
            </a:r>
            <a:r>
              <a:rPr lang="nb-NO" sz="2800" b="1" dirty="0" err="1" smtClean="0">
                <a:latin typeface="Trebuchet MS" panose="020B0603020202020204" pitchFamily="34" charset="0"/>
              </a:rPr>
              <a:t>etc</a:t>
            </a:r>
            <a:r>
              <a:rPr lang="nb-NO" sz="2800" b="1" dirty="0" smtClean="0">
                <a:latin typeface="Trebuchet MS" panose="020B0603020202020204" pitchFamily="34" charset="0"/>
              </a:rPr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391084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Anonymitet og Burka.jpg"/>
          <p:cNvPicPr>
            <a:picLocks noChangeAspect="1"/>
          </p:cNvPicPr>
          <p:nvPr/>
        </p:nvPicPr>
        <p:blipFill rotWithShape="1">
          <a:blip r:embed="rId2" cstate="print"/>
          <a:srcRect r="7246"/>
          <a:stretch/>
        </p:blipFill>
        <p:spPr>
          <a:xfrm>
            <a:off x="1" y="260648"/>
            <a:ext cx="5377217" cy="576064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5393330" y="548680"/>
            <a:ext cx="3635896" cy="5509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4400" dirty="0" smtClean="0">
                <a:latin typeface="Trebuchet MS" panose="020B0603020202020204" pitchFamily="34" charset="0"/>
              </a:rPr>
              <a:t>Selv når man har forsøkt å anonymisere, vil retten til samtidig imøtegåelse ofte gjelde likevel.</a:t>
            </a:r>
            <a:endParaRPr lang="nb-NO" sz="4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56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96061">
            <a:off x="-189001" y="-197451"/>
            <a:ext cx="3867813" cy="54706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" name="Picture 4" descr="C:\Users\arne.NPNR\AppData\Local\Microsoft\Windows\Temporary Internet Files\Content.Outlook\RBNEFW97\SKMBT_C650110410105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24050">
            <a:off x="204040" y="3521056"/>
            <a:ext cx="3928199" cy="27770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kstSylinder 3"/>
          <p:cNvSpPr txBox="1"/>
          <p:nvPr/>
        </p:nvSpPr>
        <p:spPr>
          <a:xfrm>
            <a:off x="4364694" y="22527"/>
            <a:ext cx="4752528" cy="674030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3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Risikoen for å bli felt etter 4.14 er særlig stor når redaksjonen gir stemme til misfornøyde kunder, oppsagte medarbeidere, forsmådde kjærester eller langsinte barn, foreldre </a:t>
            </a:r>
            <a:r>
              <a:rPr lang="nb-NO" sz="36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etc</a:t>
            </a:r>
            <a:r>
              <a:rPr lang="nb-NO" sz="3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…</a:t>
            </a:r>
          </a:p>
          <a:p>
            <a:r>
              <a:rPr lang="nb-NO" sz="3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Da blir det ofte rettssak også…</a:t>
            </a:r>
            <a:endParaRPr lang="nb-NO" sz="36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32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SKUP - 2010 - Gravemaskin Arne Nø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512" y="-387424"/>
            <a:ext cx="9193497" cy="6821275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2843808" y="3429000"/>
            <a:ext cx="60486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 smtClean="0">
                <a:latin typeface="Trebuchet MS" panose="020B0603020202020204" pitchFamily="34" charset="0"/>
              </a:rPr>
              <a:t>Risiko for å bli felt etter 4.14 er særlig stor i saker som redaksjonen </a:t>
            </a:r>
            <a:r>
              <a:rPr lang="nb-NO" sz="2800" u="sng" dirty="0" smtClean="0">
                <a:latin typeface="Trebuchet MS" panose="020B0603020202020204" pitchFamily="34" charset="0"/>
              </a:rPr>
              <a:t>selv graver fram</a:t>
            </a:r>
            <a:r>
              <a:rPr lang="nb-NO" sz="2800" dirty="0" smtClean="0">
                <a:latin typeface="Trebuchet MS" panose="020B0603020202020204" pitchFamily="34" charset="0"/>
              </a:rPr>
              <a:t>.  Da er også PFU bevisste på at redaksjonen er alene om saken,     og dermed kan gi den angrepne skikkelig anledning til samtidig imøtegåelse.</a:t>
            </a:r>
            <a:endParaRPr lang="nb-NO" sz="28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4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1963-02-02 - Lørdagsleder blank - redaktøren på fest - Sør-Va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406295">
            <a:off x="59464" y="-686868"/>
            <a:ext cx="2749656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86384">
            <a:off x="7093514" y="-175526"/>
            <a:ext cx="2628900" cy="549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4540321"/>
            <a:ext cx="4510261" cy="3425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kstSylinder 6"/>
          <p:cNvSpPr txBox="1"/>
          <p:nvPr/>
        </p:nvSpPr>
        <p:spPr>
          <a:xfrm>
            <a:off x="3131840" y="138112"/>
            <a:ext cx="3672408" cy="378565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4.14 gjelder i prinsippet for alle sjangre, mener PFU.</a:t>
            </a:r>
          </a:p>
          <a:p>
            <a:endParaRPr lang="nb-NO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Angrepne i ledere, kommentarer eller leserbrev, kan gis imøtegåelse i intervju annet sted i samme utgave – med henvisning.</a:t>
            </a:r>
            <a:endParaRPr lang="nb-NO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02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mobil kop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104" y="4869160"/>
            <a:ext cx="1285715" cy="2597143"/>
          </a:xfrm>
          <a:prstGeom prst="rect">
            <a:avLst/>
          </a:prstGeom>
        </p:spPr>
      </p:pic>
      <p:pic>
        <p:nvPicPr>
          <p:cNvPr id="4" name="Bilde 3" descr="dokumenter kop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80528" y="2997200"/>
            <a:ext cx="3860800" cy="3860800"/>
          </a:xfrm>
          <a:prstGeom prst="rect">
            <a:avLst/>
          </a:prstGeom>
        </p:spPr>
      </p:pic>
      <p:pic>
        <p:nvPicPr>
          <p:cNvPr id="2" name="Bilde 1" descr="Sannhetsbevis er - tegning lupe m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05784" y="0"/>
            <a:ext cx="5538216" cy="2368296"/>
          </a:xfrm>
          <a:prstGeom prst="rect">
            <a:avLst/>
          </a:prstGeom>
        </p:spPr>
      </p:pic>
      <p:pic>
        <p:nvPicPr>
          <p:cNvPr id="5" name="Bilde 4" descr="FRIGITT DOKUMENT - offentlighe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3255264" cy="2779776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 rot="466798">
            <a:off x="6667423" y="4725851"/>
            <a:ext cx="2592288" cy="29249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kstSylinder 6"/>
          <p:cNvSpPr txBox="1"/>
          <p:nvPr/>
        </p:nvSpPr>
        <p:spPr>
          <a:xfrm rot="487530">
            <a:off x="6767009" y="5174339"/>
            <a:ext cx="23931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err="1" smtClean="0"/>
              <a:t>Epos</a:t>
            </a:r>
            <a:r>
              <a:rPr lang="nb-NO" dirty="0" err="1" smtClean="0"/>
              <a:t>t</a:t>
            </a:r>
            <a:endParaRPr lang="nb-NO" dirty="0" smtClean="0"/>
          </a:p>
          <a:p>
            <a:r>
              <a:rPr lang="nb-NO" dirty="0" smtClean="0"/>
              <a:t>til den angrepne…</a:t>
            </a:r>
          </a:p>
          <a:p>
            <a:endParaRPr lang="nb-NO" dirty="0" smtClean="0"/>
          </a:p>
          <a:p>
            <a:r>
              <a:rPr lang="nb-NO" dirty="0" smtClean="0"/>
              <a:t>Vi oversender herved kopi av artikkel</a:t>
            </a:r>
            <a:endParaRPr lang="nb-NO" dirty="0"/>
          </a:p>
        </p:txBody>
      </p:sp>
      <p:sp>
        <p:nvSpPr>
          <p:cNvPr id="12" name="TekstSylinder 11"/>
          <p:cNvSpPr txBox="1"/>
          <p:nvPr/>
        </p:nvSpPr>
        <p:spPr>
          <a:xfrm rot="265604">
            <a:off x="5580112" y="5157192"/>
            <a:ext cx="108012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chemeClr val="bg1"/>
                </a:solidFill>
              </a:rPr>
              <a:t>Hei, sender herved over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8" name="Rektangel 7"/>
          <p:cNvSpPr/>
          <p:nvPr/>
        </p:nvSpPr>
        <p:spPr>
          <a:xfrm rot="21156997">
            <a:off x="2997370" y="4705259"/>
            <a:ext cx="2592288" cy="29249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ekstSylinder 9"/>
          <p:cNvSpPr txBox="1"/>
          <p:nvPr/>
        </p:nvSpPr>
        <p:spPr>
          <a:xfrm rot="21178005">
            <a:off x="3105383" y="5136193"/>
            <a:ext cx="23762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 smtClean="0"/>
              <a:t>TELEFAX</a:t>
            </a:r>
            <a:endParaRPr lang="nb-NO" dirty="0" smtClean="0"/>
          </a:p>
          <a:p>
            <a:r>
              <a:rPr lang="nb-NO" dirty="0" smtClean="0"/>
              <a:t>til den angrepne…</a:t>
            </a:r>
          </a:p>
          <a:p>
            <a:endParaRPr lang="nb-NO" dirty="0" smtClean="0"/>
          </a:p>
          <a:p>
            <a:r>
              <a:rPr lang="nb-NO" dirty="0" smtClean="0"/>
              <a:t>Vi oversender herved kopi av artikkel</a:t>
            </a:r>
          </a:p>
          <a:p>
            <a:endParaRPr lang="nb-NO" dirty="0"/>
          </a:p>
        </p:txBody>
      </p:sp>
      <p:sp>
        <p:nvSpPr>
          <p:cNvPr id="13" name="TekstSylinder 12"/>
          <p:cNvSpPr txBox="1"/>
          <p:nvPr/>
        </p:nvSpPr>
        <p:spPr>
          <a:xfrm>
            <a:off x="3419872" y="2368296"/>
            <a:ext cx="5472608" cy="224676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800" b="1" dirty="0" smtClean="0">
                <a:latin typeface="Trebuchet MS" panose="020B0603020202020204" pitchFamily="34" charset="0"/>
              </a:rPr>
              <a:t>Husk – det er redaksjonen som må bevise, dokumentere eller på annen måte vise at man har anstrengt seg for å få den angrepne i tale…</a:t>
            </a:r>
            <a:endParaRPr lang="nb-NO" sz="2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96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2267744" y="2420888"/>
            <a:ext cx="478047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Hvorfor?</a:t>
            </a:r>
            <a:endParaRPr lang="nb-NO" sz="96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65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76605" y="1341"/>
            <a:ext cx="8229600" cy="1143000"/>
          </a:xfrm>
        </p:spPr>
        <p:txBody>
          <a:bodyPr>
            <a:normAutofit/>
          </a:bodyPr>
          <a:lstStyle/>
          <a:p>
            <a:r>
              <a:rPr lang="nb-NO" sz="6000" dirty="0" smtClean="0">
                <a:latin typeface="Trebuchet MS" panose="020B0603020202020204" pitchFamily="34" charset="0"/>
              </a:rPr>
              <a:t>Det nytter altså ikke…</a:t>
            </a:r>
            <a:endParaRPr lang="nb-NO" sz="6000" dirty="0">
              <a:latin typeface="Trebuchet MS" panose="020B0603020202020204" pitchFamily="34" charset="0"/>
            </a:endParaRPr>
          </a:p>
        </p:txBody>
      </p:sp>
      <p:pic>
        <p:nvPicPr>
          <p:cNvPr id="4" name="Picture 2" descr="http://nrkbeta.no/wp-content/uploads/2008/07/unnskyl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82810" cy="5877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109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655272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nb-NO" dirty="0" smtClean="0">
                <a:solidFill>
                  <a:srgbClr val="FF0000"/>
                </a:solidFill>
                <a:latin typeface="Arial"/>
                <a:cs typeface="Arial"/>
              </a:rPr>
              <a:t>►</a:t>
            </a:r>
            <a:r>
              <a:rPr lang="nb-NO" dirty="0" smtClean="0">
                <a:latin typeface="Arial"/>
                <a:cs typeface="Arial"/>
              </a:rPr>
              <a:t>…å skylde på dårlig tid</a:t>
            </a:r>
          </a:p>
          <a:p>
            <a:pPr marL="0" indent="0">
              <a:spcBef>
                <a:spcPts val="0"/>
              </a:spcBef>
              <a:buNone/>
            </a:pPr>
            <a:r>
              <a:rPr lang="nb-NO" dirty="0" smtClean="0">
                <a:solidFill>
                  <a:srgbClr val="FF0000"/>
                </a:solidFill>
                <a:latin typeface="Arial"/>
                <a:cs typeface="Arial"/>
              </a:rPr>
              <a:t>►</a:t>
            </a:r>
            <a:r>
              <a:rPr lang="nb-NO" dirty="0" smtClean="0">
                <a:latin typeface="Arial"/>
                <a:cs typeface="Arial"/>
              </a:rPr>
              <a:t>…å ta </a:t>
            </a:r>
            <a:r>
              <a:rPr lang="nb-NO" u="sng" dirty="0" smtClean="0">
                <a:latin typeface="Arial"/>
                <a:cs typeface="Arial"/>
              </a:rPr>
              <a:t>en eller to</a:t>
            </a:r>
            <a:r>
              <a:rPr lang="nb-NO" dirty="0" smtClean="0">
                <a:latin typeface="Arial"/>
                <a:cs typeface="Arial"/>
              </a:rPr>
              <a:t> telefoner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nb-NO" dirty="0" smtClean="0">
                <a:solidFill>
                  <a:srgbClr val="FF0000"/>
                </a:solidFill>
                <a:latin typeface="Arial"/>
                <a:cs typeface="Arial"/>
              </a:rPr>
              <a:t>►</a:t>
            </a:r>
            <a:r>
              <a:rPr lang="nb-NO" dirty="0" smtClean="0">
                <a:latin typeface="Arial"/>
                <a:cs typeface="Arial"/>
              </a:rPr>
              <a:t>…å skylde på dramaturgi eller format</a:t>
            </a:r>
          </a:p>
          <a:p>
            <a:pPr marL="0" indent="0">
              <a:spcBef>
                <a:spcPts val="0"/>
              </a:spcBef>
              <a:buNone/>
            </a:pPr>
            <a:r>
              <a:rPr lang="nb-NO" dirty="0" smtClean="0">
                <a:solidFill>
                  <a:srgbClr val="FF0000"/>
                </a:solidFill>
                <a:latin typeface="Arial"/>
                <a:cs typeface="Arial"/>
              </a:rPr>
              <a:t>►</a:t>
            </a:r>
            <a:r>
              <a:rPr lang="nb-NO" dirty="0" smtClean="0">
                <a:latin typeface="Arial"/>
                <a:cs typeface="Arial"/>
              </a:rPr>
              <a:t>…å presentere deler av beskyldningene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nb-NO" dirty="0">
                <a:latin typeface="Arial"/>
                <a:cs typeface="Arial"/>
              </a:rPr>
              <a:t> </a:t>
            </a:r>
            <a:r>
              <a:rPr lang="nb-NO" dirty="0" smtClean="0">
                <a:latin typeface="Arial"/>
                <a:cs typeface="Arial"/>
              </a:rPr>
              <a:t>      eller et sammendrag av dem</a:t>
            </a:r>
          </a:p>
          <a:p>
            <a:pPr marL="0" indent="0">
              <a:spcBef>
                <a:spcPts val="0"/>
              </a:spcBef>
              <a:buNone/>
            </a:pPr>
            <a:r>
              <a:rPr lang="nb-NO" dirty="0" smtClean="0">
                <a:solidFill>
                  <a:srgbClr val="FF0000"/>
                </a:solidFill>
                <a:latin typeface="Arial"/>
                <a:cs typeface="Arial"/>
              </a:rPr>
              <a:t>►</a:t>
            </a:r>
            <a:r>
              <a:rPr lang="nb-NO" dirty="0" smtClean="0">
                <a:latin typeface="Arial"/>
                <a:cs typeface="Arial"/>
              </a:rPr>
              <a:t>…å si at det er en offentlig institusjon eller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nb-NO" dirty="0">
                <a:latin typeface="Arial"/>
                <a:cs typeface="Arial"/>
              </a:rPr>
              <a:t> </a:t>
            </a:r>
            <a:r>
              <a:rPr lang="nb-NO" dirty="0" smtClean="0">
                <a:latin typeface="Arial"/>
                <a:cs typeface="Arial"/>
              </a:rPr>
              <a:t>      stort firma</a:t>
            </a:r>
          </a:p>
          <a:p>
            <a:pPr marL="0" indent="0">
              <a:spcBef>
                <a:spcPts val="0"/>
              </a:spcBef>
              <a:buNone/>
            </a:pPr>
            <a:r>
              <a:rPr lang="nb-NO" dirty="0" smtClean="0">
                <a:solidFill>
                  <a:srgbClr val="FF0000"/>
                </a:solidFill>
                <a:latin typeface="Arial"/>
                <a:cs typeface="Arial"/>
              </a:rPr>
              <a:t>►</a:t>
            </a:r>
            <a:r>
              <a:rPr lang="nb-NO" dirty="0" smtClean="0">
                <a:latin typeface="Arial"/>
                <a:cs typeface="Arial"/>
              </a:rPr>
              <a:t>…å vise til at vedkommende har uttalt seg </a:t>
            </a:r>
          </a:p>
          <a:p>
            <a:pPr marL="0" indent="0">
              <a:spcBef>
                <a:spcPts val="0"/>
              </a:spcBef>
              <a:buNone/>
            </a:pPr>
            <a:r>
              <a:rPr lang="nb-NO" dirty="0">
                <a:latin typeface="Arial"/>
                <a:cs typeface="Arial"/>
              </a:rPr>
              <a:t> </a:t>
            </a:r>
            <a:r>
              <a:rPr lang="nb-NO" dirty="0" smtClean="0">
                <a:latin typeface="Arial"/>
                <a:cs typeface="Arial"/>
              </a:rPr>
              <a:t>      om lignende beskyldninger før</a:t>
            </a:r>
          </a:p>
          <a:p>
            <a:pPr marL="0" indent="0">
              <a:spcBef>
                <a:spcPts val="0"/>
              </a:spcBef>
              <a:buNone/>
            </a:pPr>
            <a:r>
              <a:rPr lang="nb-NO" dirty="0" smtClean="0">
                <a:solidFill>
                  <a:srgbClr val="FF0000"/>
                </a:solidFill>
                <a:latin typeface="Arial"/>
                <a:cs typeface="Arial"/>
              </a:rPr>
              <a:t>►</a:t>
            </a:r>
            <a:r>
              <a:rPr lang="nb-NO" dirty="0" smtClean="0">
                <a:latin typeface="Arial"/>
                <a:cs typeface="Arial"/>
              </a:rPr>
              <a:t>…å si at den angrepne generelt ikke vil </a:t>
            </a:r>
          </a:p>
          <a:p>
            <a:pPr marL="0" indent="0">
              <a:spcBef>
                <a:spcPts val="0"/>
              </a:spcBef>
              <a:buNone/>
            </a:pPr>
            <a:r>
              <a:rPr lang="nb-NO" dirty="0">
                <a:latin typeface="Arial"/>
                <a:cs typeface="Arial"/>
              </a:rPr>
              <a:t> </a:t>
            </a:r>
            <a:r>
              <a:rPr lang="nb-NO" dirty="0" smtClean="0">
                <a:latin typeface="Arial"/>
                <a:cs typeface="Arial"/>
              </a:rPr>
              <a:t>       snakke med dere</a:t>
            </a:r>
          </a:p>
          <a:p>
            <a:pPr marL="0" indent="0">
              <a:spcBef>
                <a:spcPts val="0"/>
              </a:spcBef>
              <a:buNone/>
            </a:pPr>
            <a:r>
              <a:rPr lang="nb-NO" dirty="0" smtClean="0">
                <a:solidFill>
                  <a:srgbClr val="FF0000"/>
                </a:solidFill>
                <a:latin typeface="Arial"/>
                <a:cs typeface="Arial"/>
              </a:rPr>
              <a:t>►</a:t>
            </a:r>
            <a:r>
              <a:rPr lang="nb-NO" dirty="0" smtClean="0">
                <a:latin typeface="Arial"/>
                <a:cs typeface="Arial"/>
              </a:rPr>
              <a:t>…å tro at 4.14 bare gjelder </a:t>
            </a:r>
            <a:r>
              <a:rPr lang="nb-NO" u="sng" dirty="0" smtClean="0">
                <a:latin typeface="Arial"/>
                <a:cs typeface="Arial"/>
              </a:rPr>
              <a:t>usanne</a:t>
            </a:r>
            <a:r>
              <a:rPr lang="nb-NO" dirty="0" smtClean="0">
                <a:latin typeface="Arial"/>
                <a:cs typeface="Arial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nb-NO" dirty="0">
                <a:latin typeface="Arial"/>
                <a:cs typeface="Arial"/>
              </a:rPr>
              <a:t> </a:t>
            </a:r>
            <a:r>
              <a:rPr lang="nb-NO" dirty="0" smtClean="0">
                <a:latin typeface="Arial"/>
                <a:cs typeface="Arial"/>
              </a:rPr>
              <a:t>       beskyldninger!</a:t>
            </a:r>
          </a:p>
          <a:p>
            <a:pPr marL="0" indent="0">
              <a:buNone/>
            </a:pPr>
            <a:endParaRPr lang="nb-NO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nb-NO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nb-NO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74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8" t="23648" r="18322" b="7323"/>
          <a:stretch/>
        </p:blipFill>
        <p:spPr bwMode="auto">
          <a:xfrm>
            <a:off x="-7" y="-1"/>
            <a:ext cx="9154211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1331640" y="5877272"/>
            <a:ext cx="69926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…også i kompliserte saker!</a:t>
            </a:r>
            <a:endParaRPr lang="nb-NO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84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000"/>
            <a:ext cx="4662080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4159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39" r="2160" b="14648"/>
          <a:stretch/>
        </p:blipFill>
        <p:spPr bwMode="auto">
          <a:xfrm>
            <a:off x="17" y="2014538"/>
            <a:ext cx="9102645" cy="30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1403648" y="692696"/>
            <a:ext cx="63546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800" dirty="0" smtClean="0">
                <a:latin typeface="Trebuchet MS" panose="020B0603020202020204" pitchFamily="34" charset="0"/>
              </a:rPr>
              <a:t>Påminnelser til staben</a:t>
            </a:r>
            <a:endParaRPr lang="nb-NO" sz="48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1654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Og et par klare beskjeder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nb-NO" dirty="0" smtClean="0"/>
              <a:t>Sørg for at det er gitt anledning til samtidig imøtegåelse – </a:t>
            </a:r>
            <a:r>
              <a:rPr lang="nb-NO" u="sng" dirty="0" smtClean="0"/>
              <a:t>før vi publiserer</a:t>
            </a:r>
          </a:p>
          <a:p>
            <a:r>
              <a:rPr lang="nb-NO" dirty="0" smtClean="0"/>
              <a:t>Er du i tvil – hent inn samtidig imøtegåelse</a:t>
            </a:r>
          </a:p>
          <a:p>
            <a:pPr lvl="0"/>
            <a:r>
              <a:rPr lang="nb-NO" dirty="0"/>
              <a:t>Ta kontakt om du har behov for å diskutere tilsvar og samtidig imøtegåelse – jeg er (nesten) alltid tilgjengelig.  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733531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l="16903" t="12990" r="64198" b="5835"/>
          <a:stretch>
            <a:fillRect/>
          </a:stretch>
        </p:blipFill>
        <p:spPr bwMode="auto">
          <a:xfrm>
            <a:off x="1907704" y="0"/>
            <a:ext cx="4457240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 cstate="print"/>
          <a:srcRect l="18290" t="15750" r="55670" b="59050"/>
          <a:stretch>
            <a:fillRect/>
          </a:stretch>
        </p:blipFill>
        <p:spPr bwMode="auto">
          <a:xfrm>
            <a:off x="0" y="1124744"/>
            <a:ext cx="892899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712"/>
          <a:stretch>
            <a:fillRect/>
          </a:stretch>
        </p:blipFill>
        <p:spPr bwMode="auto">
          <a:xfrm>
            <a:off x="179512" y="0"/>
            <a:ext cx="4657107" cy="68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r="5471"/>
          <a:stretch>
            <a:fillRect/>
          </a:stretch>
        </p:blipFill>
        <p:spPr bwMode="auto">
          <a:xfrm>
            <a:off x="4572000" y="0"/>
            <a:ext cx="4572000" cy="68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opplysningskontoret.org/wp-content/uploads/2009/01/narsissism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"/>
            <a:ext cx="8748133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44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20688"/>
            <a:ext cx="7994650" cy="858837"/>
          </a:xfrm>
        </p:spPr>
        <p:txBody>
          <a:bodyPr>
            <a:noAutofit/>
          </a:bodyPr>
          <a:lstStyle/>
          <a:p>
            <a:pPr eaLnBrk="1" hangingPunct="1"/>
            <a:r>
              <a:rPr lang="nb-NO" sz="5400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PFU-fellelser</a:t>
            </a:r>
            <a:r>
              <a:rPr lang="nb-NO" sz="54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2005-2012</a:t>
            </a:r>
          </a:p>
        </p:txBody>
      </p:sp>
      <p:graphicFrame>
        <p:nvGraphicFramePr>
          <p:cNvPr id="16387" name="Group 3"/>
          <p:cNvGraphicFramePr>
            <a:graphicFrameLocks noGrp="1"/>
          </p:cNvGraphicFramePr>
          <p:nvPr/>
        </p:nvGraphicFramePr>
        <p:xfrm>
          <a:off x="179512" y="1628800"/>
          <a:ext cx="8856986" cy="4715628"/>
        </p:xfrm>
        <a:graphic>
          <a:graphicData uri="http://schemas.openxmlformats.org/drawingml/2006/table">
            <a:tbl>
              <a:tblPr/>
              <a:tblGrid>
                <a:gridCol w="2418884"/>
                <a:gridCol w="795344"/>
                <a:gridCol w="785700"/>
                <a:gridCol w="785700"/>
                <a:gridCol w="785700"/>
                <a:gridCol w="785700"/>
                <a:gridCol w="785700"/>
                <a:gridCol w="857129"/>
                <a:gridCol w="857129"/>
              </a:tblGrid>
              <a:tr h="6480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b-NO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Samtidig imøtegåelse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(VVP 4.14)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Kildekr/.Oppl.kontroll</a:t>
                      </a:r>
                      <a:endParaRPr kumimoji="0" lang="nb-NO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(VVP 3.2)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Saklighet og omtanke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(VVP 4.1)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Titler som går for langt (VVP 4.4)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Egenart, privatliv (VVP 4.3)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Ident</a:t>
                      </a:r>
                      <a:r>
                        <a:rPr kumimoji="0" lang="nb-NO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 </a:t>
                      </a:r>
                      <a:r>
                        <a:rPr kumimoji="0" lang="nb-NO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krim-/rettsrep</a:t>
                      </a:r>
                      <a:r>
                        <a:rPr kumimoji="0" lang="nb-NO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(Vær Varsom pkt. 4.7)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701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971600" y="1673212"/>
            <a:ext cx="7614295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/>
            <a:r>
              <a:rPr lang="nb-NO" sz="4400" b="1" dirty="0">
                <a:solidFill>
                  <a:srgbClr val="C00000"/>
                </a:solidFill>
                <a:latin typeface="Trebuchet MS" pitchFamily="34" charset="0"/>
              </a:rPr>
              <a:t>Takk for oppmerksomheten</a:t>
            </a:r>
          </a:p>
          <a:p>
            <a:pPr eaLnBrk="1" hangingPunct="1"/>
            <a:endParaRPr lang="nb-NO" sz="4000" b="1" dirty="0">
              <a:solidFill>
                <a:srgbClr val="EA1106"/>
              </a:solidFill>
              <a:latin typeface="Tahoma" pitchFamily="34" charset="0"/>
            </a:endParaRPr>
          </a:p>
          <a:p>
            <a:pPr eaLnBrk="1" hangingPunct="1"/>
            <a:endParaRPr lang="nb-NO" sz="4000" b="1" dirty="0">
              <a:solidFill>
                <a:srgbClr val="EA1106"/>
              </a:solidFill>
              <a:latin typeface="Tahoma" pitchFamily="34" charset="0"/>
            </a:endParaRP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2834626" y="2891879"/>
            <a:ext cx="368081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nb-NO" sz="4400" b="1" dirty="0">
                <a:solidFill>
                  <a:srgbClr val="C00000"/>
                </a:solidFill>
                <a:latin typeface="Trebuchet MS" panose="020B0603020202020204" pitchFamily="34" charset="0"/>
              </a:rPr>
              <a:t>- og lykke til!</a:t>
            </a:r>
          </a:p>
        </p:txBody>
      </p:sp>
      <p:pic>
        <p:nvPicPr>
          <p:cNvPr id="4" name="Bilde 3" descr="Logo NY 20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5013176"/>
            <a:ext cx="2685651" cy="15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881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 autoUpdateAnimBg="0"/>
      <p:bldP spid="44035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467544" y="1397000"/>
          <a:ext cx="8208912" cy="5200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kstSylinder 2"/>
          <p:cNvSpPr txBox="1"/>
          <p:nvPr/>
        </p:nvSpPr>
        <p:spPr>
          <a:xfrm>
            <a:off x="1187624" y="332656"/>
            <a:ext cx="6801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5400" dirty="0" smtClean="0">
                <a:latin typeface="Trebuchet MS" pitchFamily="34" charset="0"/>
              </a:rPr>
              <a:t>Dødt løp med 2012…?</a:t>
            </a:r>
            <a:endParaRPr lang="nb-NO" sz="5400" dirty="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655388542"/>
              </p:ext>
            </p:extLst>
          </p:nvPr>
        </p:nvGraphicFramePr>
        <p:xfrm>
          <a:off x="467544" y="1397000"/>
          <a:ext cx="8208912" cy="5200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kstSylinder 2"/>
          <p:cNvSpPr txBox="1"/>
          <p:nvPr/>
        </p:nvSpPr>
        <p:spPr>
          <a:xfrm>
            <a:off x="1187624" y="332656"/>
            <a:ext cx="68130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5400" dirty="0" smtClean="0">
                <a:latin typeface="Trebuchet MS" pitchFamily="34" charset="0"/>
              </a:rPr>
              <a:t>Nei, mot ny rekord…</a:t>
            </a:r>
            <a:endParaRPr lang="nb-NO" sz="5400" dirty="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ofrep.com/wp-content/uploads/2012/05/hang-em-high-sofrep-1024x576.jpg"/>
          <p:cNvPicPr>
            <a:picLocks noChangeAspect="1" noChangeArrowheads="1"/>
          </p:cNvPicPr>
          <p:nvPr/>
        </p:nvPicPr>
        <p:blipFill>
          <a:blip r:embed="rId2" cstate="print"/>
          <a:srcRect r="6250"/>
          <a:stretch>
            <a:fillRect/>
          </a:stretch>
        </p:blipFill>
        <p:spPr bwMode="auto">
          <a:xfrm>
            <a:off x="0" y="1196752"/>
            <a:ext cx="9144000" cy="5486400"/>
          </a:xfrm>
          <a:prstGeom prst="rect">
            <a:avLst/>
          </a:prstGeom>
          <a:noFill/>
        </p:spPr>
      </p:pic>
      <p:sp>
        <p:nvSpPr>
          <p:cNvPr id="3" name="TekstSylinder 2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0" dirty="0" smtClean="0">
                <a:latin typeface="Playbill" pitchFamily="82" charset="0"/>
              </a:rPr>
              <a:t>Den skytes ei, som henges skal…</a:t>
            </a:r>
            <a:endParaRPr lang="nb-NO" sz="8000" dirty="0">
              <a:latin typeface="Playbill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solidFill>
                  <a:schemeClr val="bg1"/>
                </a:solidFill>
              </a:rPr>
              <a:t>Etter 13. </a:t>
            </a:r>
            <a:r>
              <a:rPr lang="nb-NO" dirty="0" err="1" smtClean="0">
                <a:solidFill>
                  <a:schemeClr val="bg1"/>
                </a:solidFill>
              </a:rPr>
              <a:t>mai-møtet</a:t>
            </a:r>
            <a:r>
              <a:rPr lang="nb-NO" dirty="0" smtClean="0">
                <a:solidFill>
                  <a:schemeClr val="bg1"/>
                </a:solidFill>
              </a:rPr>
              <a:t>….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3682752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b-NO" dirty="0" smtClean="0">
                <a:solidFill>
                  <a:schemeClr val="bg1"/>
                </a:solidFill>
              </a:rPr>
              <a:t>NRK Dagsrevyen</a:t>
            </a:r>
          </a:p>
          <a:p>
            <a:pPr>
              <a:buNone/>
            </a:pPr>
            <a:r>
              <a:rPr lang="nb-NO" dirty="0" smtClean="0">
                <a:solidFill>
                  <a:schemeClr val="bg1"/>
                </a:solidFill>
              </a:rPr>
              <a:t>Vepsen</a:t>
            </a:r>
          </a:p>
          <a:p>
            <a:pPr>
              <a:buNone/>
            </a:pPr>
            <a:r>
              <a:rPr lang="nb-NO" dirty="0" smtClean="0">
                <a:solidFill>
                  <a:schemeClr val="bg1"/>
                </a:solidFill>
              </a:rPr>
              <a:t>Hallingdølen</a:t>
            </a:r>
          </a:p>
          <a:p>
            <a:pPr>
              <a:buNone/>
            </a:pPr>
            <a:r>
              <a:rPr lang="nb-NO" dirty="0" smtClean="0">
                <a:solidFill>
                  <a:schemeClr val="bg1"/>
                </a:solidFill>
              </a:rPr>
              <a:t>Valdres</a:t>
            </a:r>
          </a:p>
          <a:p>
            <a:pPr>
              <a:buNone/>
            </a:pPr>
            <a:r>
              <a:rPr lang="nb-NO" dirty="0" smtClean="0">
                <a:solidFill>
                  <a:schemeClr val="bg1"/>
                </a:solidFill>
              </a:rPr>
              <a:t>Se og Hør</a:t>
            </a:r>
          </a:p>
          <a:p>
            <a:pPr>
              <a:buNone/>
            </a:pPr>
            <a:r>
              <a:rPr lang="nb-NO" dirty="0" smtClean="0">
                <a:solidFill>
                  <a:schemeClr val="bg1"/>
                </a:solidFill>
              </a:rPr>
              <a:t>Næravisa</a:t>
            </a:r>
          </a:p>
          <a:p>
            <a:pPr>
              <a:buNone/>
            </a:pPr>
            <a:r>
              <a:rPr lang="nb-NO" dirty="0" smtClean="0">
                <a:solidFill>
                  <a:schemeClr val="bg1"/>
                </a:solidFill>
              </a:rPr>
              <a:t>TV2</a:t>
            </a:r>
          </a:p>
        </p:txBody>
      </p:sp>
      <p:sp>
        <p:nvSpPr>
          <p:cNvPr id="4" name="Plassholder for innhold 2"/>
          <p:cNvSpPr txBox="1">
            <a:spLocks/>
          </p:cNvSpPr>
          <p:nvPr/>
        </p:nvSpPr>
        <p:spPr>
          <a:xfrm>
            <a:off x="4499992" y="1556792"/>
            <a:ext cx="367240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nb-NO" sz="3200" dirty="0" smtClean="0">
                <a:solidFill>
                  <a:schemeClr val="bg1"/>
                </a:solidFill>
              </a:rPr>
              <a:t>Agder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b-N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Eidsvoll Ullens. Blad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nb-NO" sz="3200" dirty="0" smtClean="0">
                <a:solidFill>
                  <a:schemeClr val="bg1"/>
                </a:solidFill>
              </a:rPr>
              <a:t>Sandefjords Blad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b-N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Nordlys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nb-NO" sz="3200" dirty="0" err="1" smtClean="0">
                <a:solidFill>
                  <a:schemeClr val="bg1"/>
                </a:solidFill>
              </a:rPr>
              <a:t>Fjell-Ljom</a:t>
            </a:r>
            <a:endParaRPr lang="nb-NO" sz="3200" dirty="0" smtClean="0">
              <a:solidFill>
                <a:schemeClr val="bg1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b-N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Transportmagasinet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u="sng" dirty="0" smtClean="0">
                <a:solidFill>
                  <a:schemeClr val="accent4">
                    <a:lumMod val="50000"/>
                  </a:schemeClr>
                </a:solidFill>
              </a:rPr>
              <a:t>Publisert</a:t>
            </a:r>
            <a:r>
              <a:rPr lang="nb-NO" dirty="0" smtClean="0">
                <a:solidFill>
                  <a:schemeClr val="bg1"/>
                </a:solidFill>
              </a:rPr>
              <a:t> </a:t>
            </a:r>
            <a:r>
              <a:rPr lang="nb-NO" dirty="0">
                <a:solidFill>
                  <a:schemeClr val="bg1"/>
                </a:solidFill>
              </a:rPr>
              <a:t>e</a:t>
            </a:r>
            <a:r>
              <a:rPr lang="nb-NO" dirty="0" smtClean="0">
                <a:solidFill>
                  <a:schemeClr val="bg1"/>
                </a:solidFill>
              </a:rPr>
              <a:t>tter 13. </a:t>
            </a:r>
            <a:r>
              <a:rPr lang="nb-NO" dirty="0" err="1" smtClean="0">
                <a:solidFill>
                  <a:schemeClr val="bg1"/>
                </a:solidFill>
              </a:rPr>
              <a:t>mai-møtet</a:t>
            </a:r>
            <a:r>
              <a:rPr lang="nb-NO" dirty="0" smtClean="0">
                <a:solidFill>
                  <a:schemeClr val="bg1"/>
                </a:solidFill>
              </a:rPr>
              <a:t>….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3682752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b-NO" dirty="0" smtClean="0">
                <a:solidFill>
                  <a:schemeClr val="bg1"/>
                </a:solidFill>
              </a:rPr>
              <a:t>TV2</a:t>
            </a:r>
          </a:p>
        </p:txBody>
      </p:sp>
      <p:sp>
        <p:nvSpPr>
          <p:cNvPr id="4" name="Plassholder for innhold 2"/>
          <p:cNvSpPr txBox="1">
            <a:spLocks/>
          </p:cNvSpPr>
          <p:nvPr/>
        </p:nvSpPr>
        <p:spPr>
          <a:xfrm>
            <a:off x="4499992" y="1556792"/>
            <a:ext cx="367240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nb-NO" sz="3200" dirty="0" smtClean="0">
                <a:solidFill>
                  <a:schemeClr val="bg1"/>
                </a:solidFill>
              </a:rPr>
              <a:t>Agder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b-N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Eidsvoll Ullens. Blad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nb-NO" sz="3200" dirty="0" smtClean="0">
                <a:solidFill>
                  <a:schemeClr val="bg1"/>
                </a:solidFill>
              </a:rPr>
              <a:t>Sandefjords Blad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b-N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Nordlys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nb-NO" sz="3200" dirty="0" err="1" smtClean="0">
                <a:solidFill>
                  <a:schemeClr val="bg1"/>
                </a:solidFill>
              </a:rPr>
              <a:t>Fjell-Ljom</a:t>
            </a:r>
            <a:endParaRPr lang="nb-NO" sz="32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nrkbeta.no/wp-content/uploads/2008/07/unnskyl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82810" cy="5877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1240</TotalTime>
  <Words>646</Words>
  <Application>Microsoft Office PowerPoint</Application>
  <PresentationFormat>Skjermfremvisning (4:3)</PresentationFormat>
  <Paragraphs>159</Paragraphs>
  <Slides>30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30</vt:i4>
      </vt:variant>
    </vt:vector>
  </HeadingPairs>
  <TitlesOfParts>
    <vt:vector size="31" baseType="lpstr">
      <vt:lpstr>Office-tema</vt:lpstr>
      <vt:lpstr>PowerPoint-presentasjon</vt:lpstr>
      <vt:lpstr>PowerPoint-presentasjon</vt:lpstr>
      <vt:lpstr>PFU-fellelser 2005-2012</vt:lpstr>
      <vt:lpstr>PowerPoint-presentasjon</vt:lpstr>
      <vt:lpstr>PowerPoint-presentasjon</vt:lpstr>
      <vt:lpstr>PowerPoint-presentasjon</vt:lpstr>
      <vt:lpstr>Etter 13. mai-møtet….</vt:lpstr>
      <vt:lpstr>Publisert etter 13. mai-møtet….</vt:lpstr>
      <vt:lpstr>PowerPoint-presentasjon</vt:lpstr>
      <vt:lpstr>Vi prøver oss…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Det nytter altså ikke…</vt:lpstr>
      <vt:lpstr>PowerPoint-presentasjon</vt:lpstr>
      <vt:lpstr>PowerPoint-presentasjon</vt:lpstr>
      <vt:lpstr>PowerPoint-presentasjon</vt:lpstr>
      <vt:lpstr>PowerPoint-presentasjon</vt:lpstr>
      <vt:lpstr>Og et par klare beskjeder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Lysbilde 1</dc:title>
  <dc:creator>arne</dc:creator>
  <cp:lastModifiedBy>Arne</cp:lastModifiedBy>
  <cp:revision>20</cp:revision>
  <dcterms:created xsi:type="dcterms:W3CDTF">2013-11-02T10:40:05Z</dcterms:created>
  <dcterms:modified xsi:type="dcterms:W3CDTF">2013-11-04T13:57:41Z</dcterms:modified>
</cp:coreProperties>
</file>