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3" r:id="rId2"/>
    <p:sldId id="286" r:id="rId3"/>
    <p:sldId id="287" r:id="rId4"/>
    <p:sldId id="363" r:id="rId5"/>
    <p:sldId id="342" r:id="rId6"/>
    <p:sldId id="285" r:id="rId7"/>
    <p:sldId id="346" r:id="rId8"/>
    <p:sldId id="288" r:id="rId9"/>
    <p:sldId id="362" r:id="rId10"/>
    <p:sldId id="291" r:id="rId11"/>
    <p:sldId id="294" r:id="rId12"/>
    <p:sldId id="350" r:id="rId13"/>
    <p:sldId id="351" r:id="rId14"/>
    <p:sldId id="352" r:id="rId15"/>
    <p:sldId id="358" r:id="rId16"/>
    <p:sldId id="360" r:id="rId17"/>
    <p:sldId id="356" r:id="rId18"/>
    <p:sldId id="361" r:id="rId19"/>
    <p:sldId id="321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900"/>
    <a:srgbClr val="B2135F"/>
    <a:srgbClr val="9ED5D8"/>
    <a:srgbClr val="DBDFE6"/>
    <a:srgbClr val="01B2BE"/>
    <a:srgbClr val="7E0841"/>
    <a:srgbClr val="FB5207"/>
    <a:srgbClr val="009984"/>
    <a:srgbClr val="002147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3"/>
    <p:restoredTop sz="86041"/>
  </p:normalViewPr>
  <p:slideViewPr>
    <p:cSldViewPr snapToGrid="0" snapToObjects="1">
      <p:cViewPr varScale="1">
        <p:scale>
          <a:sx n="98" d="100"/>
          <a:sy n="98" d="100"/>
        </p:scale>
        <p:origin x="22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1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($bn)</c:v>
                </c:pt>
              </c:strCache>
            </c:strRef>
          </c:tx>
          <c:spPr>
            <a:solidFill>
              <a:srgbClr val="00998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Apple</c:v>
                </c:pt>
                <c:pt idx="1">
                  <c:v>Alphabet</c:v>
                </c:pt>
                <c:pt idx="2">
                  <c:v>Facebook</c:v>
                </c:pt>
                <c:pt idx="3">
                  <c:v>Amazon</c:v>
                </c:pt>
                <c:pt idx="4">
                  <c:v>Walt Disney</c:v>
                </c:pt>
                <c:pt idx="5">
                  <c:v>21st Century Fox</c:v>
                </c:pt>
                <c:pt idx="6">
                  <c:v>BBC</c:v>
                </c:pt>
                <c:pt idx="7">
                  <c:v>New York Times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234</c:v>
                </c:pt>
                <c:pt idx="1">
                  <c:v>75</c:v>
                </c:pt>
                <c:pt idx="2">
                  <c:v>18</c:v>
                </c:pt>
                <c:pt idx="3">
                  <c:v>107</c:v>
                </c:pt>
                <c:pt idx="4">
                  <c:v>49</c:v>
                </c:pt>
                <c:pt idx="5">
                  <c:v>29</c:v>
                </c:pt>
                <c:pt idx="6">
                  <c:v>4</c:v>
                </c:pt>
                <c:pt idx="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4-BD4C-B3C8-FD6B89A8A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Market Cap ($bn)</c:v>
                </c:pt>
              </c:strCache>
            </c:strRef>
          </c:tx>
          <c:spPr>
            <a:solidFill>
              <a:srgbClr val="9ED5D8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Apple</c:v>
                </c:pt>
                <c:pt idx="1">
                  <c:v>Alphabet</c:v>
                </c:pt>
                <c:pt idx="2">
                  <c:v>Facebook</c:v>
                </c:pt>
                <c:pt idx="3">
                  <c:v>Amazon</c:v>
                </c:pt>
                <c:pt idx="4">
                  <c:v>Walt Disney</c:v>
                </c:pt>
                <c:pt idx="5">
                  <c:v>21st Century Fox</c:v>
                </c:pt>
                <c:pt idx="6">
                  <c:v>BBC</c:v>
                </c:pt>
                <c:pt idx="7">
                  <c:v>New York Times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539</c:v>
                </c:pt>
                <c:pt idx="1">
                  <c:v>483</c:v>
                </c:pt>
                <c:pt idx="2">
                  <c:v>295</c:v>
                </c:pt>
                <c:pt idx="3">
                  <c:v>250</c:v>
                </c:pt>
                <c:pt idx="4">
                  <c:v>155</c:v>
                </c:pt>
                <c:pt idx="5">
                  <c:v>51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4-BD4C-B3C8-FD6B89A8A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Apple</c:v>
                </c:pt>
                <c:pt idx="1">
                  <c:v>Alphabet</c:v>
                </c:pt>
                <c:pt idx="2">
                  <c:v>Facebook</c:v>
                </c:pt>
                <c:pt idx="3">
                  <c:v>Amazon</c:v>
                </c:pt>
                <c:pt idx="4">
                  <c:v>Walt Disney</c:v>
                </c:pt>
                <c:pt idx="5">
                  <c:v>21st Century Fox</c:v>
                </c:pt>
                <c:pt idx="6">
                  <c:v>BBC</c:v>
                </c:pt>
                <c:pt idx="7">
                  <c:v>New York Times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F574-BD4C-B3C8-FD6B89A8A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15733264"/>
        <c:axId val="-715674368"/>
      </c:barChart>
      <c:catAx>
        <c:axId val="-71573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715674368"/>
        <c:crosses val="autoZero"/>
        <c:auto val="1"/>
        <c:lblAlgn val="ctr"/>
        <c:lblOffset val="100"/>
        <c:noMultiLvlLbl val="0"/>
      </c:catAx>
      <c:valAx>
        <c:axId val="-71567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71573326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0.51062</cdr:x>
      <cdr:y>0.42556</cdr:y>
    </cdr:from>
    <cdr:to>
      <cdr:x>0.74248</cdr:x>
      <cdr:y>0.51469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02174" y="1712600"/>
          <a:ext cx="1908175" cy="358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Largest listed US media co</a:t>
          </a:r>
          <a:r>
            <a:rPr lang="en-US" dirty="0"/>
            <a:t>mpanies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0.51062</cdr:x>
      <cdr:y>0.48984</cdr:y>
    </cdr:from>
    <cdr:to>
      <cdr:x>0.74242</cdr:x>
      <cdr:y>0.58451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4965477" y="1207967"/>
          <a:ext cx="381000" cy="1907605"/>
        </a:xfrm>
        <a:prstGeom xmlns:a="http://schemas.openxmlformats.org/drawingml/2006/main" prst="leftBrace">
          <a:avLst/>
        </a:prstGeom>
        <a:ln xmlns:a="http://schemas.openxmlformats.org/drawingml/2006/main" w="38100" cmpd="sng">
          <a:solidFill>
            <a:srgbClr val="FE69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ver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9CF1-1219-6B49-9F85-87FE352286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1F8A-9149-674A-B708-4CE2B39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36DAC-69D8-EE44-99E1-145922D70D43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ADC7-A068-3545-A384-49B0C2AD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4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Looping back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people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culture</a:t>
            </a:r>
            <a:r>
              <a:rPr lang="de-CH" dirty="0"/>
              <a:t>,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brings</a:t>
            </a:r>
            <a:r>
              <a:rPr lang="de-CH" dirty="0"/>
              <a:t> a </a:t>
            </a:r>
            <a:r>
              <a:rPr lang="de-CH" dirty="0" err="1"/>
              <a:t>subtle</a:t>
            </a:r>
            <a:r>
              <a:rPr lang="de-CH" dirty="0"/>
              <a:t> but fundamental </a:t>
            </a:r>
            <a:r>
              <a:rPr lang="de-CH" dirty="0" err="1"/>
              <a:t>shift</a:t>
            </a:r>
            <a:r>
              <a:rPr lang="de-CH" dirty="0"/>
              <a:t> </a:t>
            </a:r>
            <a:r>
              <a:rPr lang="de-CH" dirty="0" err="1"/>
              <a:t>inside</a:t>
            </a:r>
            <a:r>
              <a:rPr lang="de-CH" dirty="0"/>
              <a:t> </a:t>
            </a:r>
            <a:r>
              <a:rPr lang="de-CH" dirty="0" err="1"/>
              <a:t>organisations</a:t>
            </a:r>
            <a:endParaRPr lang="de-CH" dirty="0"/>
          </a:p>
          <a:p>
            <a:r>
              <a:rPr lang="de-CH" dirty="0"/>
              <a:t>Knowledge </a:t>
            </a:r>
            <a:r>
              <a:rPr lang="de-CH" dirty="0" err="1"/>
              <a:t>hierarchy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changing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knowledge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power.</a:t>
            </a:r>
          </a:p>
          <a:p>
            <a:r>
              <a:rPr lang="de-CH" dirty="0"/>
              <a:t>This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implications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culture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leaders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shape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will </a:t>
            </a:r>
            <a:r>
              <a:rPr lang="de-CH" dirty="0" err="1"/>
              <a:t>come</a:t>
            </a:r>
            <a:r>
              <a:rPr lang="de-CH" dirty="0"/>
              <a:t> on </a:t>
            </a:r>
            <a:r>
              <a:rPr lang="de-CH" dirty="0" err="1"/>
              <a:t>to</a:t>
            </a:r>
            <a:r>
              <a:rPr lang="de-CH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Being</a:t>
            </a:r>
            <a:r>
              <a:rPr lang="de-CH" dirty="0"/>
              <a:t> </a:t>
            </a:r>
            <a:r>
              <a:rPr lang="de-CH" dirty="0" err="1"/>
              <a:t>provocative</a:t>
            </a:r>
            <a:r>
              <a:rPr lang="de-CH" dirty="0"/>
              <a:t>, I </a:t>
            </a:r>
            <a:r>
              <a:rPr lang="de-CH" dirty="0" err="1"/>
              <a:t>think</a:t>
            </a:r>
            <a:r>
              <a:rPr lang="de-CH" dirty="0"/>
              <a:t>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three</a:t>
            </a:r>
            <a:r>
              <a:rPr lang="de-CH" dirty="0"/>
              <a:t> </a:t>
            </a:r>
            <a:r>
              <a:rPr lang="de-CH" dirty="0" err="1"/>
              <a:t>big</a:t>
            </a:r>
            <a:r>
              <a:rPr lang="de-CH" dirty="0"/>
              <a:t> </a:t>
            </a:r>
            <a:r>
              <a:rPr lang="de-CH" dirty="0" err="1"/>
              <a:t>cultural</a:t>
            </a:r>
            <a:r>
              <a:rPr lang="de-CH" dirty="0"/>
              <a:t> </a:t>
            </a:r>
            <a:r>
              <a:rPr lang="de-CH" dirty="0" err="1"/>
              <a:t>messages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land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2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issue is, how to do this – basically, the chances of changing culture by attacking it head on are minimal.</a:t>
            </a:r>
          </a:p>
          <a:p>
            <a:r>
              <a:rPr lang="en-US" dirty="0"/>
              <a:t>The culture of an org is like the personality of an individual – and we know what a big task changing someone’s personality is.</a:t>
            </a:r>
          </a:p>
          <a:p>
            <a:r>
              <a:rPr lang="en-US" dirty="0"/>
              <a:t>Culture change seems to be the intentional by-product of a suite of other actions</a:t>
            </a:r>
          </a:p>
          <a:p>
            <a:r>
              <a:rPr lang="en-US" dirty="0"/>
              <a:t>The two in the middle are essentially providing the plumbing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Big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progressive </a:t>
            </a:r>
            <a:r>
              <a:rPr lang="de-CH" dirty="0" err="1"/>
              <a:t>expansion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increasing</a:t>
            </a:r>
            <a:r>
              <a:rPr lang="de-CH" dirty="0"/>
              <a:t> </a:t>
            </a:r>
            <a:r>
              <a:rPr lang="de-CH" dirty="0" err="1"/>
              <a:t>complexity</a:t>
            </a:r>
            <a:r>
              <a:rPr lang="de-CH" dirty="0"/>
              <a:t>, </a:t>
            </a:r>
            <a:r>
              <a:rPr lang="de-CH" dirty="0" err="1"/>
              <a:t>driven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technological</a:t>
            </a:r>
            <a:r>
              <a:rPr lang="de-CH" dirty="0"/>
              <a:t> </a:t>
            </a:r>
            <a:r>
              <a:rPr lang="de-CH" dirty="0" err="1"/>
              <a:t>advances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past</a:t>
            </a:r>
            <a:r>
              <a:rPr lang="de-CH" dirty="0"/>
              <a:t> 70 </a:t>
            </a:r>
            <a:r>
              <a:rPr lang="de-CH" dirty="0" err="1"/>
              <a:t>odd</a:t>
            </a:r>
            <a:r>
              <a:rPr lang="de-CH" dirty="0"/>
              <a:t> </a:t>
            </a:r>
            <a:r>
              <a:rPr lang="de-CH" dirty="0" err="1"/>
              <a:t>years</a:t>
            </a:r>
            <a:r>
              <a:rPr lang="de-CH" dirty="0"/>
              <a:t>. In </a:t>
            </a:r>
            <a:r>
              <a:rPr lang="de-CH" dirty="0" err="1"/>
              <a:t>recent</a:t>
            </a:r>
            <a:r>
              <a:rPr lang="de-CH" dirty="0"/>
              <a:t> </a:t>
            </a:r>
            <a:r>
              <a:rPr lang="de-CH" dirty="0" err="1"/>
              <a:t>years</a:t>
            </a:r>
            <a:r>
              <a:rPr lang="de-CH" dirty="0"/>
              <a:t>,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been</a:t>
            </a:r>
            <a:r>
              <a:rPr lang="de-CH" dirty="0"/>
              <a:t> </a:t>
            </a:r>
            <a:r>
              <a:rPr lang="de-CH" dirty="0" err="1"/>
              <a:t>accompanied</a:t>
            </a:r>
            <a:r>
              <a:rPr lang="de-CH" dirty="0"/>
              <a:t>, </a:t>
            </a:r>
            <a:r>
              <a:rPr lang="de-CH" dirty="0" err="1"/>
              <a:t>uncomfortably</a:t>
            </a:r>
            <a:r>
              <a:rPr lang="de-CH" dirty="0"/>
              <a:t>,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falling</a:t>
            </a:r>
            <a:r>
              <a:rPr lang="de-CH" dirty="0"/>
              <a:t> </a:t>
            </a:r>
            <a:r>
              <a:rPr lang="de-CH" dirty="0" err="1"/>
              <a:t>revenues</a:t>
            </a:r>
            <a:r>
              <a:rPr lang="de-CH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Odds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stacked</a:t>
            </a:r>
            <a:r>
              <a:rPr lang="de-CH" dirty="0"/>
              <a:t> </a:t>
            </a:r>
            <a:r>
              <a:rPr lang="de-CH" dirty="0" err="1"/>
              <a:t>against</a:t>
            </a:r>
            <a:r>
              <a:rPr lang="de-CH" dirty="0"/>
              <a:t> </a:t>
            </a:r>
            <a:r>
              <a:rPr lang="de-CH" dirty="0" err="1"/>
              <a:t>legacy</a:t>
            </a:r>
            <a:r>
              <a:rPr lang="de-CH" dirty="0"/>
              <a:t>,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 </a:t>
            </a:r>
            <a:r>
              <a:rPr lang="de-CH" dirty="0" err="1"/>
              <a:t>huge</a:t>
            </a:r>
            <a:r>
              <a:rPr lang="de-CH" dirty="0"/>
              <a:t> </a:t>
            </a:r>
            <a:r>
              <a:rPr lang="de-CH" dirty="0" err="1"/>
              <a:t>structural</a:t>
            </a:r>
            <a:r>
              <a:rPr lang="de-CH" dirty="0"/>
              <a:t>,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imbalance</a:t>
            </a:r>
            <a:endParaRPr lang="de-CH" dirty="0"/>
          </a:p>
          <a:p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yet</a:t>
            </a:r>
            <a:r>
              <a:rPr lang="de-CH" dirty="0"/>
              <a:t> a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co-depency</a:t>
            </a:r>
            <a:r>
              <a:rPr lang="de-CH" dirty="0"/>
              <a:t> – </a:t>
            </a:r>
            <a:r>
              <a:rPr lang="de-CH" dirty="0" err="1"/>
              <a:t>social</a:t>
            </a:r>
            <a:r>
              <a:rPr lang="de-CH" dirty="0"/>
              <a:t> </a:t>
            </a:r>
            <a:r>
              <a:rPr lang="de-CH" dirty="0" err="1"/>
              <a:t>media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bridge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generations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readers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does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mean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culture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extremely</a:t>
            </a:r>
            <a:r>
              <a:rPr lang="de-CH" dirty="0"/>
              <a:t> </a:t>
            </a:r>
            <a:r>
              <a:rPr lang="de-CH" dirty="0" err="1"/>
              <a:t>committed</a:t>
            </a:r>
            <a:r>
              <a:rPr lang="de-CH" dirty="0"/>
              <a:t> </a:t>
            </a:r>
            <a:r>
              <a:rPr lang="de-CH" dirty="0" err="1"/>
              <a:t>individuals</a:t>
            </a:r>
            <a:r>
              <a:rPr lang="de-CH" dirty="0"/>
              <a:t> </a:t>
            </a:r>
            <a:r>
              <a:rPr lang="de-CH" dirty="0" err="1"/>
              <a:t>driving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change</a:t>
            </a:r>
            <a:r>
              <a:rPr lang="de-CH" dirty="0"/>
              <a:t>?</a:t>
            </a:r>
          </a:p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actually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takeways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top </a:t>
            </a:r>
            <a:r>
              <a:rPr lang="de-CH" dirty="0" err="1"/>
              <a:t>leaders</a:t>
            </a:r>
            <a:r>
              <a:rPr lang="de-CH" dirty="0"/>
              <a:t>. </a:t>
            </a:r>
          </a:p>
          <a:p>
            <a:r>
              <a:rPr lang="de-CH" dirty="0" err="1"/>
              <a:t>Burn</a:t>
            </a:r>
            <a:r>
              <a:rPr lang="de-CH" dirty="0"/>
              <a:t> out </a:t>
            </a:r>
            <a:r>
              <a:rPr lang="de-CH" dirty="0" err="1"/>
              <a:t>is</a:t>
            </a:r>
            <a:r>
              <a:rPr lang="de-CH" dirty="0"/>
              <a:t> a real </a:t>
            </a:r>
            <a:r>
              <a:rPr lang="de-CH" dirty="0" err="1"/>
              <a:t>problem</a:t>
            </a:r>
            <a:r>
              <a:rPr lang="de-CH" dirty="0"/>
              <a:t>.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previous</a:t>
            </a:r>
            <a:r>
              <a:rPr lang="de-CH" dirty="0"/>
              <a:t> </a:t>
            </a:r>
            <a:r>
              <a:rPr lang="de-CH" dirty="0" err="1"/>
              <a:t>projects</a:t>
            </a:r>
            <a:r>
              <a:rPr lang="de-CH" dirty="0"/>
              <a:t>,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who</a:t>
            </a:r>
            <a:r>
              <a:rPr lang="de-CH" dirty="0"/>
              <a:t> </a:t>
            </a:r>
            <a:r>
              <a:rPr lang="de-CH" dirty="0" err="1"/>
              <a:t>suffer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talented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majority</a:t>
            </a:r>
            <a:r>
              <a:rPr lang="de-CH" dirty="0"/>
              <a:t> do not </a:t>
            </a:r>
            <a:r>
              <a:rPr lang="de-CH" dirty="0" err="1"/>
              <a:t>return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jobs</a:t>
            </a:r>
            <a:r>
              <a:rPr lang="de-CH" dirty="0"/>
              <a:t> </a:t>
            </a:r>
            <a:r>
              <a:rPr lang="de-CH" dirty="0" err="1"/>
              <a:t>afterwards</a:t>
            </a:r>
            <a:r>
              <a:rPr lang="de-CH" dirty="0"/>
              <a:t>. </a:t>
            </a:r>
          </a:p>
          <a:p>
            <a:r>
              <a:rPr lang="de-CH" dirty="0"/>
              <a:t>Thus </a:t>
            </a:r>
            <a:r>
              <a:rPr lang="de-CH" dirty="0" err="1"/>
              <a:t>big</a:t>
            </a:r>
            <a:r>
              <a:rPr lang="de-CH" dirty="0"/>
              <a:t> </a:t>
            </a:r>
            <a:r>
              <a:rPr lang="de-CH" dirty="0" err="1"/>
              <a:t>threat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transformation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sustainability</a:t>
            </a:r>
            <a:r>
              <a:rPr lang="de-CH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Soft </a:t>
            </a:r>
            <a:r>
              <a:rPr lang="de-CH" dirty="0" err="1"/>
              <a:t>factors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driven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hard</a:t>
            </a:r>
            <a:r>
              <a:rPr lang="de-CH" dirty="0"/>
              <a:t> </a:t>
            </a:r>
            <a:r>
              <a:rPr lang="de-CH" dirty="0" err="1"/>
              <a:t>ones</a:t>
            </a:r>
            <a:r>
              <a:rPr lang="de-CH" dirty="0"/>
              <a:t>. </a:t>
            </a:r>
          </a:p>
          <a:p>
            <a:r>
              <a:rPr lang="de-CH" dirty="0"/>
              <a:t>This </a:t>
            </a:r>
            <a:r>
              <a:rPr lang="de-CH" dirty="0" err="1"/>
              <a:t>environment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made</a:t>
            </a:r>
            <a:r>
              <a:rPr lang="de-CH" dirty="0"/>
              <a:t> classic </a:t>
            </a:r>
            <a:r>
              <a:rPr lang="de-CH" dirty="0" err="1"/>
              <a:t>strategy</a:t>
            </a:r>
            <a:r>
              <a:rPr lang="de-CH" dirty="0"/>
              <a:t> </a:t>
            </a:r>
            <a:r>
              <a:rPr lang="de-CH" dirty="0" err="1"/>
              <a:t>making</a:t>
            </a:r>
            <a:r>
              <a:rPr lang="de-CH" dirty="0"/>
              <a:t> </a:t>
            </a:r>
            <a:r>
              <a:rPr lang="de-CH" dirty="0" err="1"/>
              <a:t>difficult</a:t>
            </a:r>
            <a:r>
              <a:rPr lang="de-CH" dirty="0"/>
              <a:t> .... </a:t>
            </a:r>
          </a:p>
          <a:p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yet</a:t>
            </a:r>
            <a:r>
              <a:rPr lang="de-CH" dirty="0"/>
              <a:t> </a:t>
            </a:r>
            <a:r>
              <a:rPr lang="de-CH" dirty="0" err="1"/>
              <a:t>stronger</a:t>
            </a:r>
            <a:r>
              <a:rPr lang="de-CH" dirty="0"/>
              <a:t> </a:t>
            </a:r>
            <a:r>
              <a:rPr lang="de-CH" dirty="0" err="1"/>
              <a:t>players</a:t>
            </a:r>
            <a:r>
              <a:rPr lang="de-CH" dirty="0"/>
              <a:t> </a:t>
            </a:r>
            <a:r>
              <a:rPr lang="de-CH" dirty="0" err="1"/>
              <a:t>share</a:t>
            </a:r>
            <a:r>
              <a:rPr lang="de-CH" dirty="0"/>
              <a:t> a </a:t>
            </a:r>
            <a:r>
              <a:rPr lang="de-CH" dirty="0" err="1"/>
              <a:t>common</a:t>
            </a:r>
            <a:r>
              <a:rPr lang="de-CH" dirty="0"/>
              <a:t>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philosophy</a:t>
            </a:r>
            <a:r>
              <a:rPr lang="de-CH" dirty="0"/>
              <a:t>, </a:t>
            </a:r>
            <a:r>
              <a:rPr lang="de-CH" dirty="0" err="1"/>
              <a:t>strategic</a:t>
            </a:r>
            <a:r>
              <a:rPr lang="de-CH" dirty="0"/>
              <a:t> </a:t>
            </a:r>
            <a:r>
              <a:rPr lang="de-CH" dirty="0" err="1"/>
              <a:t>intent</a:t>
            </a:r>
            <a:r>
              <a:rPr lang="de-CH" dirty="0"/>
              <a:t>,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allows</a:t>
            </a:r>
            <a:r>
              <a:rPr lang="de-CH" dirty="0"/>
              <a:t> </a:t>
            </a:r>
            <a:r>
              <a:rPr lang="de-CH" dirty="0" err="1"/>
              <a:t>them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cut</a:t>
            </a:r>
            <a:r>
              <a:rPr lang="de-CH" dirty="0"/>
              <a:t> </a:t>
            </a:r>
            <a:r>
              <a:rPr lang="de-CH" dirty="0" err="1"/>
              <a:t>through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environmental </a:t>
            </a:r>
            <a:r>
              <a:rPr lang="de-CH" dirty="0" err="1"/>
              <a:t>noise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‘</a:t>
            </a:r>
            <a:r>
              <a:rPr lang="de-CH" dirty="0" err="1"/>
              <a:t>hype</a:t>
            </a:r>
            <a:r>
              <a:rPr lang="de-CH" dirty="0"/>
              <a:t>’ </a:t>
            </a:r>
            <a:r>
              <a:rPr lang="de-CH" dirty="0" err="1"/>
              <a:t>concerning</a:t>
            </a:r>
            <a:r>
              <a:rPr lang="de-CH" dirty="0"/>
              <a:t> </a:t>
            </a:r>
            <a:r>
              <a:rPr lang="de-CH" dirty="0" err="1"/>
              <a:t>shiny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things</a:t>
            </a:r>
            <a:endParaRPr lang="de-CH" dirty="0"/>
          </a:p>
          <a:p>
            <a:r>
              <a:rPr lang="de-CH" dirty="0" err="1"/>
              <a:t>Viewed</a:t>
            </a:r>
            <a:r>
              <a:rPr lang="de-CH" dirty="0"/>
              <a:t> form a ‘top </a:t>
            </a:r>
            <a:r>
              <a:rPr lang="de-CH" dirty="0" err="1"/>
              <a:t>level</a:t>
            </a:r>
            <a:r>
              <a:rPr lang="de-CH" dirty="0"/>
              <a:t>’, This </a:t>
            </a:r>
            <a:r>
              <a:rPr lang="de-CH" dirty="0" err="1"/>
              <a:t>approach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strategy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</a:t>
            </a:r>
            <a:r>
              <a:rPr lang="de-CH" dirty="0" err="1"/>
              <a:t>four</a:t>
            </a:r>
            <a:r>
              <a:rPr lang="de-CH" dirty="0"/>
              <a:t> </a:t>
            </a:r>
            <a:r>
              <a:rPr lang="de-CH" dirty="0" err="1"/>
              <a:t>common</a:t>
            </a:r>
            <a:r>
              <a:rPr lang="de-CH" dirty="0"/>
              <a:t> </a:t>
            </a:r>
            <a:r>
              <a:rPr lang="de-CH" dirty="0" err="1"/>
              <a:t>elements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</a:p>
          <a:p>
            <a:r>
              <a:rPr lang="de-CH" dirty="0"/>
              <a:t>Strategic </a:t>
            </a:r>
            <a:r>
              <a:rPr lang="de-CH" dirty="0" err="1"/>
              <a:t>goals</a:t>
            </a:r>
            <a:r>
              <a:rPr lang="de-CH" dirty="0"/>
              <a:t> –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finding</a:t>
            </a:r>
            <a:r>
              <a:rPr lang="de-CH" dirty="0"/>
              <a:t> digital </a:t>
            </a:r>
            <a:r>
              <a:rPr lang="de-CH" dirty="0" err="1"/>
              <a:t>equivalent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historic</a:t>
            </a:r>
            <a:r>
              <a:rPr lang="de-CH" dirty="0"/>
              <a:t> </a:t>
            </a:r>
            <a:r>
              <a:rPr lang="de-CH" dirty="0" err="1"/>
              <a:t>journalistic</a:t>
            </a:r>
            <a:r>
              <a:rPr lang="de-CH" dirty="0"/>
              <a:t> </a:t>
            </a:r>
            <a:r>
              <a:rPr lang="de-CH" dirty="0" err="1"/>
              <a:t>mission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role</a:t>
            </a:r>
            <a:endParaRPr lang="de-CH" dirty="0"/>
          </a:p>
          <a:p>
            <a:r>
              <a:rPr lang="de-CH" dirty="0"/>
              <a:t>Revenue –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tension</a:t>
            </a:r>
            <a:r>
              <a:rPr lang="de-CH" dirty="0"/>
              <a:t>,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</a:t>
            </a:r>
            <a:r>
              <a:rPr lang="de-CH" dirty="0" err="1"/>
              <a:t>frankly</a:t>
            </a:r>
            <a:r>
              <a:rPr lang="de-CH" dirty="0"/>
              <a:t>, </a:t>
            </a:r>
            <a:r>
              <a:rPr lang="de-CH" dirty="0" err="1"/>
              <a:t>found</a:t>
            </a:r>
            <a:r>
              <a:rPr lang="de-CH" dirty="0"/>
              <a:t> </a:t>
            </a:r>
            <a:r>
              <a:rPr lang="de-CH" dirty="0" err="1"/>
              <a:t>here</a:t>
            </a:r>
            <a:r>
              <a:rPr lang="de-CH" dirty="0"/>
              <a:t>. Constant </a:t>
            </a:r>
            <a:r>
              <a:rPr lang="de-CH" dirty="0" err="1"/>
              <a:t>change</a:t>
            </a:r>
            <a:r>
              <a:rPr lang="de-CH" dirty="0"/>
              <a:t> but </a:t>
            </a:r>
            <a:r>
              <a:rPr lang="de-CH" dirty="0" err="1"/>
              <a:t>core</a:t>
            </a:r>
            <a:r>
              <a:rPr lang="de-CH" dirty="0"/>
              <a:t> </a:t>
            </a:r>
            <a:r>
              <a:rPr lang="de-CH" dirty="0" err="1"/>
              <a:t>shift</a:t>
            </a:r>
            <a:r>
              <a:rPr lang="de-CH" dirty="0"/>
              <a:t> in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markets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shift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reader</a:t>
            </a:r>
            <a:r>
              <a:rPr lang="de-CH" dirty="0"/>
              <a:t> </a:t>
            </a:r>
            <a:r>
              <a:rPr lang="de-CH" dirty="0" err="1"/>
              <a:t>financing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because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never</a:t>
            </a:r>
            <a:r>
              <a:rPr lang="de-CH" dirty="0"/>
              <a:t> </a:t>
            </a:r>
            <a:r>
              <a:rPr lang="de-CH" dirty="0" err="1"/>
              <a:t>compensate</a:t>
            </a:r>
            <a:r>
              <a:rPr lang="de-CH" dirty="0"/>
              <a:t> </a:t>
            </a:r>
            <a:r>
              <a:rPr lang="de-CH" dirty="0" err="1"/>
              <a:t>fully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lost ad </a:t>
            </a:r>
            <a:r>
              <a:rPr lang="de-CH" dirty="0" err="1"/>
              <a:t>revenues</a:t>
            </a:r>
            <a:r>
              <a:rPr lang="de-CH" dirty="0"/>
              <a:t>, </a:t>
            </a:r>
            <a:r>
              <a:rPr lang="de-CH" dirty="0" err="1"/>
              <a:t>experiments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a </a:t>
            </a:r>
            <a:r>
              <a:rPr lang="de-CH" dirty="0" err="1"/>
              <a:t>range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additional </a:t>
            </a:r>
            <a:r>
              <a:rPr lang="de-CH" dirty="0" err="1"/>
              <a:t>streams</a:t>
            </a:r>
            <a:r>
              <a:rPr lang="de-CH" dirty="0"/>
              <a:t> </a:t>
            </a:r>
            <a:r>
              <a:rPr lang="de-CH" dirty="0" err="1"/>
              <a:t>Difficulty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establshing</a:t>
            </a:r>
            <a:r>
              <a:rPr lang="de-CH" dirty="0"/>
              <a:t> </a:t>
            </a:r>
            <a:r>
              <a:rPr lang="de-CH" dirty="0" err="1"/>
              <a:t>these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not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underestimated</a:t>
            </a:r>
            <a:r>
              <a:rPr lang="de-CH" dirty="0"/>
              <a:t>.</a:t>
            </a:r>
          </a:p>
          <a:p>
            <a:r>
              <a:rPr lang="de-CH" dirty="0"/>
              <a:t>Tech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central</a:t>
            </a:r>
            <a:r>
              <a:rPr lang="de-CH" dirty="0"/>
              <a:t> </a:t>
            </a:r>
            <a:r>
              <a:rPr lang="de-CH" dirty="0" err="1"/>
              <a:t>nervous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 </a:t>
            </a:r>
            <a:r>
              <a:rPr lang="de-CH" dirty="0" err="1"/>
              <a:t>serving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creating</a:t>
            </a:r>
            <a:r>
              <a:rPr lang="de-CH" dirty="0"/>
              <a:t> </a:t>
            </a:r>
            <a:r>
              <a:rPr lang="de-CH" dirty="0" err="1"/>
              <a:t>lift</a:t>
            </a:r>
            <a:r>
              <a:rPr lang="de-CH" dirty="0"/>
              <a:t> off in </a:t>
            </a:r>
            <a:r>
              <a:rPr lang="de-CH" dirty="0" err="1"/>
              <a:t>these</a:t>
            </a:r>
            <a:r>
              <a:rPr lang="de-CH" dirty="0"/>
              <a:t> </a:t>
            </a:r>
            <a:r>
              <a:rPr lang="de-CH" dirty="0" err="1"/>
              <a:t>areas</a:t>
            </a:r>
            <a:r>
              <a:rPr lang="de-CH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5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does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mean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culture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extremely</a:t>
            </a:r>
            <a:r>
              <a:rPr lang="de-CH" dirty="0"/>
              <a:t> </a:t>
            </a:r>
            <a:r>
              <a:rPr lang="de-CH" dirty="0" err="1"/>
              <a:t>committed</a:t>
            </a:r>
            <a:r>
              <a:rPr lang="de-CH" dirty="0"/>
              <a:t> </a:t>
            </a:r>
            <a:r>
              <a:rPr lang="de-CH" dirty="0" err="1"/>
              <a:t>individuals</a:t>
            </a:r>
            <a:r>
              <a:rPr lang="de-CH" dirty="0"/>
              <a:t> </a:t>
            </a:r>
            <a:r>
              <a:rPr lang="de-CH" dirty="0" err="1"/>
              <a:t>driving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change</a:t>
            </a:r>
            <a:r>
              <a:rPr lang="de-CH" dirty="0"/>
              <a:t>?</a:t>
            </a:r>
          </a:p>
          <a:p>
            <a:r>
              <a:rPr lang="de-CH" dirty="0"/>
              <a:t>This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actually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takeways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top </a:t>
            </a:r>
            <a:r>
              <a:rPr lang="de-CH" dirty="0" err="1"/>
              <a:t>leaders</a:t>
            </a:r>
            <a:r>
              <a:rPr lang="de-CH" dirty="0"/>
              <a:t>. </a:t>
            </a:r>
          </a:p>
          <a:p>
            <a:r>
              <a:rPr lang="de-CH" dirty="0" err="1"/>
              <a:t>Burn</a:t>
            </a:r>
            <a:r>
              <a:rPr lang="de-CH" dirty="0"/>
              <a:t> out </a:t>
            </a:r>
            <a:r>
              <a:rPr lang="de-CH" dirty="0" err="1"/>
              <a:t>is</a:t>
            </a:r>
            <a:r>
              <a:rPr lang="de-CH" dirty="0"/>
              <a:t> a real </a:t>
            </a:r>
            <a:r>
              <a:rPr lang="de-CH" dirty="0" err="1"/>
              <a:t>problem</a:t>
            </a:r>
            <a:r>
              <a:rPr lang="de-CH" dirty="0"/>
              <a:t>.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previous</a:t>
            </a:r>
            <a:r>
              <a:rPr lang="de-CH" dirty="0"/>
              <a:t> </a:t>
            </a:r>
            <a:r>
              <a:rPr lang="de-CH" dirty="0" err="1"/>
              <a:t>projects</a:t>
            </a:r>
            <a:r>
              <a:rPr lang="de-CH" dirty="0"/>
              <a:t>, </a:t>
            </a:r>
            <a:r>
              <a:rPr lang="de-CH" dirty="0" err="1"/>
              <a:t>those</a:t>
            </a:r>
            <a:r>
              <a:rPr lang="de-CH" dirty="0"/>
              <a:t> </a:t>
            </a:r>
            <a:r>
              <a:rPr lang="de-CH" dirty="0" err="1"/>
              <a:t>who</a:t>
            </a:r>
            <a:r>
              <a:rPr lang="de-CH" dirty="0"/>
              <a:t> </a:t>
            </a:r>
            <a:r>
              <a:rPr lang="de-CH" dirty="0" err="1"/>
              <a:t>suffer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often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/>
              <a:t>talented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majority</a:t>
            </a:r>
            <a:r>
              <a:rPr lang="de-CH" dirty="0"/>
              <a:t> do not </a:t>
            </a:r>
            <a:r>
              <a:rPr lang="de-CH" dirty="0" err="1"/>
              <a:t>return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</a:t>
            </a:r>
            <a:r>
              <a:rPr lang="de-CH" dirty="0" err="1"/>
              <a:t>jobs</a:t>
            </a:r>
            <a:r>
              <a:rPr lang="de-CH" dirty="0"/>
              <a:t> </a:t>
            </a:r>
            <a:r>
              <a:rPr lang="de-CH" dirty="0" err="1"/>
              <a:t>afterwards</a:t>
            </a:r>
            <a:r>
              <a:rPr lang="de-CH" dirty="0"/>
              <a:t>. </a:t>
            </a:r>
          </a:p>
          <a:p>
            <a:r>
              <a:rPr lang="de-CH" dirty="0"/>
              <a:t>Thus </a:t>
            </a:r>
            <a:r>
              <a:rPr lang="de-CH" dirty="0" err="1"/>
              <a:t>big</a:t>
            </a:r>
            <a:r>
              <a:rPr lang="de-CH" dirty="0"/>
              <a:t> </a:t>
            </a:r>
            <a:r>
              <a:rPr lang="de-CH" dirty="0" err="1"/>
              <a:t>threat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transformation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sustainability</a:t>
            </a:r>
            <a:r>
              <a:rPr lang="de-CH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Question</a:t>
            </a:r>
            <a:r>
              <a:rPr lang="de-CH" dirty="0"/>
              <a:t> I </a:t>
            </a:r>
            <a:r>
              <a:rPr lang="de-CH" dirty="0" err="1"/>
              <a:t>wanted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answer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tech</a:t>
            </a:r>
            <a:r>
              <a:rPr lang="de-CH" dirty="0"/>
              <a:t>, </a:t>
            </a:r>
            <a:r>
              <a:rPr lang="de-CH" dirty="0" err="1"/>
              <a:t>business</a:t>
            </a:r>
            <a:r>
              <a:rPr lang="de-CH" dirty="0"/>
              <a:t> </a:t>
            </a:r>
            <a:r>
              <a:rPr lang="de-CH" dirty="0" err="1"/>
              <a:t>issues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journalsim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merging</a:t>
            </a:r>
            <a:r>
              <a:rPr lang="de-CH" dirty="0"/>
              <a:t>.</a:t>
            </a:r>
          </a:p>
          <a:p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seems</a:t>
            </a:r>
            <a:r>
              <a:rPr lang="de-CH" dirty="0"/>
              <a:t>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four</a:t>
            </a:r>
            <a:r>
              <a:rPr lang="de-CH" dirty="0"/>
              <a:t> ‘</a:t>
            </a:r>
            <a:r>
              <a:rPr lang="de-CH" dirty="0" err="1"/>
              <a:t>incursion</a:t>
            </a:r>
            <a:r>
              <a:rPr lang="de-CH" dirty="0"/>
              <a:t> </a:t>
            </a:r>
            <a:r>
              <a:rPr lang="de-CH" dirty="0" err="1"/>
              <a:t>points</a:t>
            </a:r>
            <a:r>
              <a:rPr lang="de-CH" dirty="0"/>
              <a:t>’.</a:t>
            </a:r>
          </a:p>
          <a:p>
            <a:r>
              <a:rPr lang="de-CH" dirty="0"/>
              <a:t>FT ‘</a:t>
            </a:r>
            <a:r>
              <a:rPr lang="de-CH" dirty="0" err="1"/>
              <a:t>ladder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engagement</a:t>
            </a:r>
            <a:r>
              <a:rPr lang="de-CH" dirty="0"/>
              <a:t>’</a:t>
            </a:r>
          </a:p>
          <a:p>
            <a:r>
              <a:rPr lang="de-CH" dirty="0"/>
              <a:t>The </a:t>
            </a:r>
            <a:r>
              <a:rPr lang="de-CH" dirty="0" err="1"/>
              <a:t>details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plays</a:t>
            </a:r>
            <a:r>
              <a:rPr lang="de-CH" dirty="0"/>
              <a:t> out </a:t>
            </a:r>
            <a:r>
              <a:rPr lang="de-CH" dirty="0" err="1"/>
              <a:t>vary</a:t>
            </a:r>
            <a:r>
              <a:rPr lang="de-CH" dirty="0"/>
              <a:t> (Tom Standage ....)</a:t>
            </a:r>
          </a:p>
          <a:p>
            <a:r>
              <a:rPr lang="de-CH" dirty="0"/>
              <a:t>But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approaches</a:t>
            </a:r>
            <a:r>
              <a:rPr lang="de-CH" dirty="0"/>
              <a:t> </a:t>
            </a:r>
            <a:r>
              <a:rPr lang="de-CH" dirty="0" err="1"/>
              <a:t>common</a:t>
            </a:r>
            <a:r>
              <a:rPr lang="de-CH" dirty="0"/>
              <a:t> – </a:t>
            </a:r>
            <a:r>
              <a:rPr lang="de-CH" dirty="0" err="1"/>
              <a:t>tech</a:t>
            </a:r>
            <a:r>
              <a:rPr lang="de-CH" dirty="0"/>
              <a:t> </a:t>
            </a:r>
            <a:r>
              <a:rPr lang="de-CH" dirty="0" err="1"/>
              <a:t>teams</a:t>
            </a:r>
            <a:r>
              <a:rPr lang="de-CH" dirty="0"/>
              <a:t> </a:t>
            </a:r>
            <a:r>
              <a:rPr lang="de-CH" dirty="0" err="1"/>
              <a:t>put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news</a:t>
            </a:r>
            <a:r>
              <a:rPr lang="de-CH" dirty="0"/>
              <a:t> </a:t>
            </a:r>
            <a:r>
              <a:rPr lang="de-CH" dirty="0" err="1"/>
              <a:t>rooms</a:t>
            </a:r>
            <a:r>
              <a:rPr lang="de-CH" dirty="0"/>
              <a:t> (Schibsted, FT),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experts</a:t>
            </a:r>
            <a:r>
              <a:rPr lang="de-CH" dirty="0"/>
              <a:t> </a:t>
            </a:r>
            <a:r>
              <a:rPr lang="de-CH" dirty="0" err="1"/>
              <a:t>being</a:t>
            </a:r>
            <a:r>
              <a:rPr lang="de-CH" dirty="0"/>
              <a:t> </a:t>
            </a:r>
            <a:r>
              <a:rPr lang="de-CH" dirty="0" err="1"/>
              <a:t>embedded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desks</a:t>
            </a:r>
            <a:r>
              <a:rPr lang="de-CH" dirty="0"/>
              <a:t> (</a:t>
            </a:r>
            <a:r>
              <a:rPr lang="de-CH" dirty="0" err="1"/>
              <a:t>WaPo</a:t>
            </a:r>
            <a:r>
              <a:rPr lang="de-CH" dirty="0"/>
              <a:t>, NYT)</a:t>
            </a:r>
          </a:p>
          <a:p>
            <a:r>
              <a:rPr lang="de-CH" dirty="0"/>
              <a:t>Understanding </a:t>
            </a:r>
            <a:r>
              <a:rPr lang="de-CH" dirty="0" err="1"/>
              <a:t>of</a:t>
            </a:r>
            <a:r>
              <a:rPr lang="de-CH" dirty="0"/>
              <a:t> ‘</a:t>
            </a:r>
            <a:r>
              <a:rPr lang="de-CH" dirty="0" err="1"/>
              <a:t>product</a:t>
            </a:r>
            <a:r>
              <a:rPr lang="de-CH" dirty="0"/>
              <a:t>’ </a:t>
            </a:r>
            <a:r>
              <a:rPr lang="de-CH" dirty="0" err="1"/>
              <a:t>became</a:t>
            </a:r>
            <a:r>
              <a:rPr lang="de-CH" dirty="0"/>
              <a:t> </a:t>
            </a:r>
            <a:r>
              <a:rPr lang="de-CH" dirty="0" err="1"/>
              <a:t>unofficial</a:t>
            </a:r>
            <a:r>
              <a:rPr lang="de-CH" dirty="0"/>
              <a:t> </a:t>
            </a:r>
            <a:r>
              <a:rPr lang="de-CH" dirty="0" err="1"/>
              <a:t>indicator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ADC7-A068-3545-A384-49B0C2ADE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mailto:lucy.kueng@lucykueng.com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9" y="520700"/>
            <a:ext cx="8643242" cy="58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34519"/>
            <a:ext cx="7772400" cy="989012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2151"/>
            <a:ext cx="6858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18" y="383196"/>
            <a:ext cx="3657964" cy="2083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47501" y="0"/>
            <a:ext cx="9191501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999" y="1943099"/>
            <a:ext cx="2582141" cy="1995490"/>
          </a:xfrm>
          <a:effectLst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73424" y="1943099"/>
            <a:ext cx="2582141" cy="1995490"/>
          </a:xfrm>
          <a:effectLst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28409" y="1943099"/>
            <a:ext cx="2582141" cy="1995490"/>
          </a:xfrm>
          <a:effectLst/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1pPr>
          </a:lstStyle>
          <a:p>
            <a:endParaRPr lang="en-US" sz="1600" dirty="0">
              <a:solidFill>
                <a:srgbClr val="002147"/>
              </a:solidFill>
            </a:endParaRPr>
          </a:p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80999" y="400753"/>
            <a:ext cx="8329551" cy="777874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4198">
            <a:off x="7039589" y="-63432"/>
            <a:ext cx="2263609" cy="2239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80999" y="400753"/>
            <a:ext cx="8329551" cy="777874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4198">
            <a:off x="7039589" y="-63432"/>
            <a:ext cx="2263609" cy="223910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999" y="1837500"/>
            <a:ext cx="8329551" cy="1844608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5121" y="-96750"/>
            <a:ext cx="2375760" cy="23500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8874" y="0"/>
            <a:ext cx="4565125" cy="6858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418" y="5092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418" y="1690689"/>
            <a:ext cx="3868340" cy="4498974"/>
          </a:xfrm>
        </p:spPr>
        <p:txBody>
          <a:bodyPr lIns="180000" rIns="90000"/>
          <a:lstStyle>
            <a:lvl1pPr marL="228600" indent="-228600">
              <a:buClr>
                <a:srgbClr val="FE6900"/>
              </a:buClr>
              <a:buSzPct val="100000"/>
              <a:buFontTx/>
              <a:buBlip>
                <a:blip r:embed="rId2"/>
              </a:buBlip>
              <a:defRPr sz="1600"/>
            </a:lvl1pPr>
            <a:lvl2pPr marL="685800" indent="-228600">
              <a:buClr>
                <a:srgbClr val="FE6900"/>
              </a:buClr>
              <a:buSzPct val="100000"/>
              <a:buFontTx/>
              <a:buBlip>
                <a:blip r:embed="rId2"/>
              </a:buBlip>
              <a:defRPr sz="1600"/>
            </a:lvl2pPr>
            <a:lvl3pPr marL="1143000" indent="-228600">
              <a:buClr>
                <a:srgbClr val="FE6900"/>
              </a:buClr>
              <a:buSzPct val="100000"/>
              <a:buFontTx/>
              <a:buBlip>
                <a:blip r:embed="rId2"/>
              </a:buBlip>
              <a:defRPr sz="1600"/>
            </a:lvl3pPr>
            <a:lvl4pPr marL="1600200" indent="-228600">
              <a:buClr>
                <a:srgbClr val="FE6900"/>
              </a:buClr>
              <a:buSzPct val="100000"/>
              <a:buFontTx/>
              <a:buBlip>
                <a:blip r:embed="rId2"/>
              </a:buBlip>
              <a:defRPr sz="1600"/>
            </a:lvl4pPr>
            <a:lvl5pPr marL="2057400" indent="-228600">
              <a:buClr>
                <a:srgbClr val="FE6900"/>
              </a:buClr>
              <a:buSzPct val="100000"/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6305" y="509267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6305" y="1690689"/>
            <a:ext cx="3887391" cy="4498974"/>
          </a:xfrm>
        </p:spPr>
        <p:txBody>
          <a:bodyPr lIns="180000" rIns="90000"/>
          <a:lstStyle>
            <a:lvl1pPr marL="228600" indent="-228600">
              <a:buClr>
                <a:srgbClr val="FE6900"/>
              </a:buClr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1pPr>
            <a:lvl2pPr marL="685800" indent="-228600">
              <a:buClr>
                <a:srgbClr val="FE6900"/>
              </a:buClr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rgbClr val="FE6900"/>
              </a:buClr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3pPr>
            <a:lvl4pPr marL="1600200" indent="-228600">
              <a:buClr>
                <a:srgbClr val="FE6900"/>
              </a:buClr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2057400" indent="-228600">
              <a:buClr>
                <a:srgbClr val="FE6900"/>
              </a:buClr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3" y="4654005"/>
            <a:ext cx="2375760" cy="23500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48" y="4702627"/>
            <a:ext cx="2304065" cy="22791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79525" y="1560500"/>
            <a:ext cx="6819900" cy="3519488"/>
          </a:xfr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/>
              <a:t>Lucy Kueng. Advisor. Strategist. Analyst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hlinkClick r:id="rId2"/>
              </a:rPr>
              <a:t>lucy.kueng@lucykueng.com</a:t>
            </a:r>
            <a:r>
              <a:rPr lang="en-US" dirty="0">
                <a:solidFill>
                  <a:schemeClr val="tx1"/>
                </a:solidFill>
              </a:rPr>
              <a:t>; @</a:t>
            </a:r>
            <a:r>
              <a:rPr lang="en-US" dirty="0" err="1">
                <a:solidFill>
                  <a:schemeClr val="tx1"/>
                </a:solidFill>
              </a:rPr>
              <a:t>kuenglucy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6ACCA-CFAF-0F4C-AD0A-6CEF6435CE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3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9" y="520700"/>
            <a:ext cx="8643242" cy="58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1243"/>
            <a:ext cx="7772400" cy="2463364"/>
          </a:xfr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10073"/>
            <a:ext cx="6858000" cy="847927"/>
          </a:xfrm>
        </p:spPr>
        <p:txBody>
          <a:bodyPr/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22" y="384653"/>
            <a:ext cx="2555758" cy="1258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193594" y="1336065"/>
            <a:ext cx="1666081" cy="166608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511818" y="1323365"/>
            <a:ext cx="1666081" cy="166608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30042" y="1323365"/>
            <a:ext cx="1666081" cy="166608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193594" y="3383147"/>
            <a:ext cx="2096737" cy="330200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193594" y="3220426"/>
            <a:ext cx="2096737" cy="156370"/>
          </a:xfrm>
        </p:spPr>
        <p:txBody>
          <a:bodyPr lIns="0">
            <a:noAutofit/>
          </a:bodyPr>
          <a:lstStyle>
            <a:lvl1pPr marL="0" indent="0">
              <a:buNone/>
              <a:defRPr sz="800" i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511818" y="3383147"/>
            <a:ext cx="2096737" cy="330200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511818" y="3220426"/>
            <a:ext cx="2096737" cy="156370"/>
          </a:xfrm>
        </p:spPr>
        <p:txBody>
          <a:bodyPr lIns="0">
            <a:noAutofit/>
          </a:bodyPr>
          <a:lstStyle>
            <a:lvl1pPr marL="0" indent="0">
              <a:buNone/>
              <a:defRPr sz="800" i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5830042" y="3376796"/>
            <a:ext cx="2096737" cy="330200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5830042" y="3214075"/>
            <a:ext cx="2096737" cy="156370"/>
          </a:xfrm>
        </p:spPr>
        <p:txBody>
          <a:bodyPr lIns="0">
            <a:noAutofit/>
          </a:bodyPr>
          <a:lstStyle>
            <a:lvl1pPr marL="0" indent="0">
              <a:buNone/>
              <a:defRPr sz="800" i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Team</a:t>
            </a:r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308884" y="3887608"/>
            <a:ext cx="1666081" cy="166608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4621134" y="3874908"/>
            <a:ext cx="1666081" cy="166608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2308884" y="5934690"/>
            <a:ext cx="2096737" cy="330200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46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2308884" y="5771969"/>
            <a:ext cx="2096737" cy="156370"/>
          </a:xfrm>
        </p:spPr>
        <p:txBody>
          <a:bodyPr lIns="0">
            <a:noAutofit/>
          </a:bodyPr>
          <a:lstStyle>
            <a:lvl1pPr marL="0" indent="0">
              <a:buNone/>
              <a:defRPr sz="800" i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4621134" y="5934690"/>
            <a:ext cx="2096737" cy="330200"/>
          </a:xfrm>
        </p:spPr>
        <p:txBody>
          <a:bodyPr l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4621134" y="5771969"/>
            <a:ext cx="2096737" cy="156370"/>
          </a:xfrm>
        </p:spPr>
        <p:txBody>
          <a:bodyPr lIns="0">
            <a:noAutofit/>
          </a:bodyPr>
          <a:lstStyle>
            <a:lvl1pPr marL="0" indent="0">
              <a:buNone/>
              <a:defRPr sz="800" i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2" y="4707948"/>
            <a:ext cx="2263609" cy="2239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014429" y="1404818"/>
            <a:ext cx="1505263" cy="150526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588847" y="1535043"/>
            <a:ext cx="1842551" cy="184255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81942" y="2937985"/>
            <a:ext cx="1257756" cy="12577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32047" y="2601101"/>
            <a:ext cx="1257756" cy="12577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5568901" y="1858177"/>
            <a:ext cx="969402" cy="96940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300769" y="2910081"/>
            <a:ext cx="948776" cy="94877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967660" y="3941359"/>
            <a:ext cx="948776" cy="94877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550291" y="4333245"/>
            <a:ext cx="948776" cy="94877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43848" y="3576974"/>
            <a:ext cx="2138184" cy="213818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437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41712" y="4526726"/>
            <a:ext cx="2032412" cy="1581150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739247" y="234950"/>
            <a:ext cx="2157103" cy="1581150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11702" y="6078846"/>
            <a:ext cx="4429373" cy="330200"/>
          </a:xfrm>
        </p:spPr>
        <p:txBody>
          <a:bodyPr l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11703" y="5741528"/>
            <a:ext cx="4429373" cy="156370"/>
          </a:xfrm>
        </p:spPr>
        <p:txBody>
          <a:bodyPr lIns="0">
            <a:noAutofit/>
          </a:bodyPr>
          <a:lstStyle>
            <a:lvl1pPr marL="0" indent="0">
              <a:buNone/>
              <a:defRPr sz="1400" i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553">
            <a:off x="327331" y="1002945"/>
            <a:ext cx="4685518" cy="455677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1390" y="1588852"/>
            <a:ext cx="2684848" cy="268484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91323" y="1750647"/>
            <a:ext cx="3913187" cy="2766951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 i="1">
                <a:solidFill>
                  <a:schemeClr val="bg1"/>
                </a:solidFill>
              </a:defRPr>
            </a:lvl2pPr>
            <a:lvl3pPr marL="914400" indent="0">
              <a:buNone/>
              <a:defRPr sz="2000" i="1">
                <a:solidFill>
                  <a:schemeClr val="bg1"/>
                </a:solidFill>
              </a:defRPr>
            </a:lvl3pPr>
            <a:lvl4pPr marL="1371600" indent="0">
              <a:buNone/>
              <a:defRPr sz="2000" i="1">
                <a:solidFill>
                  <a:schemeClr val="bg1"/>
                </a:solidFill>
              </a:defRPr>
            </a:lvl4pPr>
            <a:lvl5pPr marL="1828800" indent="0">
              <a:buNone/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36966" y="0"/>
            <a:ext cx="580703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30199" y="400050"/>
            <a:ext cx="2644569" cy="1057490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330199" y="1850715"/>
            <a:ext cx="2644569" cy="4391956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98816" y="1573479"/>
            <a:ext cx="5925787" cy="4975763"/>
          </a:xfrm>
        </p:spPr>
        <p:txBody>
          <a:bodyPr wrap="square" bIns="46800">
            <a:noAutofit/>
          </a:bodyPr>
          <a:lstStyle>
            <a:lvl1pPr marL="0" indent="0">
              <a:buFont typeface="Arial" charset="0"/>
              <a:buNone/>
              <a:defRPr sz="2000"/>
            </a:lvl1pPr>
            <a:lvl2pPr marL="457200" indent="0">
              <a:buFont typeface="Arial" charset="0"/>
              <a:buNone/>
              <a:defRPr sz="2000"/>
            </a:lvl2pPr>
            <a:lvl3pPr marL="914400" indent="0">
              <a:buFont typeface="Arial" charset="0"/>
              <a:buNone/>
              <a:defRPr sz="2000"/>
            </a:lvl3pPr>
            <a:lvl4pPr marL="1371600" indent="0">
              <a:buFont typeface="Arial" charset="0"/>
              <a:buNone/>
              <a:defRPr sz="2000"/>
            </a:lvl4pPr>
            <a:lvl5pPr marL="1828800" indent="0">
              <a:buFont typeface="Arial" charset="0"/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81000" y="371064"/>
            <a:ext cx="8382990" cy="777874"/>
          </a:xfrm>
          <a:ln cmpd="sng">
            <a:noFill/>
          </a:ln>
        </p:spPr>
        <p:txBody>
          <a:bodyPr anchor="t" anchorCtr="0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98816" y="1573479"/>
            <a:ext cx="5925787" cy="4975763"/>
          </a:xfrm>
        </p:spPr>
        <p:txBody>
          <a:bodyPr wrap="square" bIns="46800">
            <a:noAutofit/>
          </a:bodyPr>
          <a:lstStyle>
            <a:lvl1pPr marL="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 typeface="Arial" charset="0"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81000" y="371064"/>
            <a:ext cx="8382990" cy="777874"/>
          </a:xfrm>
          <a:ln cmpd="sng">
            <a:noFill/>
          </a:ln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400753"/>
            <a:ext cx="8329551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837500"/>
            <a:ext cx="8329551" cy="184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72" r:id="rId3"/>
    <p:sldLayoutId id="2147483682" r:id="rId4"/>
    <p:sldLayoutId id="2147483673" r:id="rId5"/>
    <p:sldLayoutId id="2147483679" r:id="rId6"/>
    <p:sldLayoutId id="2147483674" r:id="rId7"/>
    <p:sldLayoutId id="2147483675" r:id="rId8"/>
    <p:sldLayoutId id="2147483678" r:id="rId9"/>
    <p:sldLayoutId id="2147483676" r:id="rId10"/>
    <p:sldLayoutId id="2147483680" r:id="rId11"/>
    <p:sldLayoutId id="2147483685" r:id="rId12"/>
    <p:sldLayoutId id="2147483662" r:id="rId13"/>
    <p:sldLayoutId id="2147483683" r:id="rId14"/>
    <p:sldLayoutId id="2147483665" r:id="rId15"/>
    <p:sldLayoutId id="2147483684" r:id="rId16"/>
    <p:sldLayoutId id="2147483667" r:id="rId17"/>
    <p:sldLayoutId id="2147483668" r:id="rId18"/>
    <p:sldLayoutId id="2147483687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147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147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147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147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7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147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zY0IY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51" y="2909228"/>
            <a:ext cx="8623300" cy="1066800"/>
          </a:xfrm>
        </p:spPr>
        <p:txBody>
          <a:bodyPr/>
          <a:lstStyle/>
          <a:p>
            <a:r>
              <a:rPr lang="en-US" b="1" dirty="0"/>
              <a:t>Going Digital. </a:t>
            </a:r>
            <a:br>
              <a:rPr lang="en-US" b="1" dirty="0"/>
            </a:br>
            <a:r>
              <a:rPr lang="en-GB" sz="3200" b="1" dirty="0"/>
              <a:t>What does best practice organisational transformation look like?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424" y="5136850"/>
            <a:ext cx="6874726" cy="1286248"/>
          </a:xfrm>
        </p:spPr>
        <p:txBody>
          <a:bodyPr/>
          <a:lstStyle/>
          <a:p>
            <a:endParaRPr lang="en-US" b="1" i="0" dirty="0"/>
          </a:p>
          <a:p>
            <a:r>
              <a:rPr lang="en-US" b="1" i="0" dirty="0"/>
              <a:t>Lucy Kueng </a:t>
            </a:r>
          </a:p>
          <a:p>
            <a:pPr>
              <a:spcBef>
                <a:spcPts val="400"/>
              </a:spcBef>
            </a:pPr>
            <a:r>
              <a:rPr lang="en-US" sz="1400" i="0" dirty="0"/>
              <a:t>@</a:t>
            </a:r>
            <a:r>
              <a:rPr lang="en-US" sz="1400" i="0" dirty="0" err="1"/>
              <a:t>kuenglucy</a:t>
            </a:r>
            <a:r>
              <a:rPr lang="en-US" sz="1400" i="0" dirty="0"/>
              <a:t>  </a:t>
            </a:r>
            <a:r>
              <a:rPr lang="en-GB" sz="1400" i="0" dirty="0" err="1"/>
              <a:t>www.linkedin.com</a:t>
            </a:r>
            <a:r>
              <a:rPr lang="en-GB" sz="1400" i="0" dirty="0"/>
              <a:t>/in/</a:t>
            </a:r>
            <a:r>
              <a:rPr lang="en-GB" sz="1400" i="0" dirty="0" err="1"/>
              <a:t>lucykueng</a:t>
            </a:r>
            <a:endParaRPr lang="en-US" sz="2000" b="1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33" y="6310586"/>
            <a:ext cx="422463" cy="42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08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3822699" y="3304237"/>
            <a:ext cx="2628901" cy="1473200"/>
          </a:xfrm>
          <a:prstGeom prst="arc">
            <a:avLst>
              <a:gd name="adj1" fmla="val 18308733"/>
              <a:gd name="adj2" fmla="val 1100938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/>
          <p:cNvSpPr>
            <a:spLocks noGrp="1"/>
          </p:cNvSpPr>
          <p:nvPr>
            <p:ph type="title" idx="4294967295"/>
          </p:nvPr>
        </p:nvSpPr>
        <p:spPr>
          <a:xfrm>
            <a:off x="420688" y="369888"/>
            <a:ext cx="8329612" cy="777875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How (and where) are tech, business and journalism merging?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65700" y="2389837"/>
            <a:ext cx="1473200" cy="1092201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Dig. Storytelling</a:t>
            </a:r>
          </a:p>
        </p:txBody>
      </p:sp>
      <p:sp>
        <p:nvSpPr>
          <p:cNvPr id="25" name="Oval 24"/>
          <p:cNvSpPr/>
          <p:nvPr/>
        </p:nvSpPr>
        <p:spPr>
          <a:xfrm>
            <a:off x="4978400" y="4205937"/>
            <a:ext cx="1181100" cy="1003300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Social Media</a:t>
            </a:r>
          </a:p>
        </p:txBody>
      </p:sp>
      <p:sp>
        <p:nvSpPr>
          <p:cNvPr id="26" name="Oval 25"/>
          <p:cNvSpPr/>
          <p:nvPr/>
        </p:nvSpPr>
        <p:spPr>
          <a:xfrm>
            <a:off x="4203700" y="3278837"/>
            <a:ext cx="1689100" cy="977900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Data</a:t>
            </a:r>
          </a:p>
        </p:txBody>
      </p:sp>
      <p:sp>
        <p:nvSpPr>
          <p:cNvPr id="27" name="Oval 26"/>
          <p:cNvSpPr/>
          <p:nvPr/>
        </p:nvSpPr>
        <p:spPr>
          <a:xfrm>
            <a:off x="3009900" y="3329637"/>
            <a:ext cx="1352272" cy="977900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Product</a:t>
            </a:r>
          </a:p>
        </p:txBody>
      </p:sp>
      <p:sp>
        <p:nvSpPr>
          <p:cNvPr id="32" name="Left Arrow 31"/>
          <p:cNvSpPr/>
          <p:nvPr/>
        </p:nvSpPr>
        <p:spPr>
          <a:xfrm>
            <a:off x="6515100" y="2745437"/>
            <a:ext cx="1701800" cy="723900"/>
          </a:xfrm>
          <a:prstGeom prst="leftArrow">
            <a:avLst>
              <a:gd name="adj1" fmla="val 50000"/>
              <a:gd name="adj2" fmla="val 47778"/>
            </a:avLst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580527" y="2949679"/>
            <a:ext cx="173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“deepen engagement”</a:t>
            </a:r>
          </a:p>
        </p:txBody>
      </p:sp>
      <p:sp>
        <p:nvSpPr>
          <p:cNvPr id="34" name="Left Arrow 33"/>
          <p:cNvSpPr/>
          <p:nvPr/>
        </p:nvSpPr>
        <p:spPr>
          <a:xfrm>
            <a:off x="1054100" y="3367737"/>
            <a:ext cx="1892299" cy="952499"/>
          </a:xfrm>
          <a:prstGeom prst="leftArrow">
            <a:avLst/>
          </a:prstGeom>
          <a:solidFill>
            <a:srgbClr val="01B2BE"/>
          </a:solidFill>
          <a:ln>
            <a:solidFill>
              <a:srgbClr val="01B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200" b="1" dirty="0"/>
              <a:t>Platform Universe</a:t>
            </a:r>
          </a:p>
        </p:txBody>
      </p:sp>
      <p:sp>
        <p:nvSpPr>
          <p:cNvPr id="39" name="Left Arrow 38"/>
          <p:cNvSpPr/>
          <p:nvPr/>
        </p:nvSpPr>
        <p:spPr>
          <a:xfrm>
            <a:off x="5981700" y="3532837"/>
            <a:ext cx="2227263" cy="660400"/>
          </a:xfrm>
          <a:prstGeom prst="leftArrow">
            <a:avLst>
              <a:gd name="adj1" fmla="val 50000"/>
              <a:gd name="adj2" fmla="val 47778"/>
            </a:avLst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6210300" y="4409137"/>
            <a:ext cx="2044700" cy="812800"/>
          </a:xfrm>
          <a:prstGeom prst="leftArrow">
            <a:avLst>
              <a:gd name="adj1" fmla="val 50000"/>
              <a:gd name="adj2" fmla="val 47778"/>
            </a:avLst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362701" y="4580794"/>
            <a:ext cx="1892300" cy="463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“get stories in front of people”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61099" y="3697937"/>
            <a:ext cx="198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“connect readers to stories”</a:t>
            </a:r>
          </a:p>
        </p:txBody>
      </p:sp>
      <p:sp>
        <p:nvSpPr>
          <p:cNvPr id="17" name="Arc 16"/>
          <p:cNvSpPr/>
          <p:nvPr/>
        </p:nvSpPr>
        <p:spPr>
          <a:xfrm>
            <a:off x="3822699" y="3304237"/>
            <a:ext cx="2628901" cy="1473200"/>
          </a:xfrm>
          <a:prstGeom prst="arc">
            <a:avLst>
              <a:gd name="adj1" fmla="val 18308733"/>
              <a:gd name="adj2" fmla="val 1100938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65700" y="2389837"/>
            <a:ext cx="1473200" cy="1092201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Dig. Storytelling</a:t>
            </a:r>
          </a:p>
        </p:txBody>
      </p:sp>
      <p:sp>
        <p:nvSpPr>
          <p:cNvPr id="21" name="Oval 20"/>
          <p:cNvSpPr/>
          <p:nvPr/>
        </p:nvSpPr>
        <p:spPr>
          <a:xfrm>
            <a:off x="4978400" y="4205937"/>
            <a:ext cx="1181100" cy="1003300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Social Media</a:t>
            </a:r>
          </a:p>
        </p:txBody>
      </p:sp>
      <p:sp>
        <p:nvSpPr>
          <p:cNvPr id="23" name="Oval 22"/>
          <p:cNvSpPr/>
          <p:nvPr/>
        </p:nvSpPr>
        <p:spPr>
          <a:xfrm>
            <a:off x="4203700" y="3278837"/>
            <a:ext cx="1689100" cy="977900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Data</a:t>
            </a:r>
          </a:p>
        </p:txBody>
      </p:sp>
      <p:sp>
        <p:nvSpPr>
          <p:cNvPr id="30" name="Oval 29"/>
          <p:cNvSpPr/>
          <p:nvPr/>
        </p:nvSpPr>
        <p:spPr>
          <a:xfrm>
            <a:off x="3009900" y="3329637"/>
            <a:ext cx="1352272" cy="977900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Product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2322" y="64701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32" grpId="0" animBg="1"/>
      <p:bldP spid="33" grpId="0"/>
      <p:bldP spid="34" grpId="0" animBg="1"/>
      <p:bldP spid="39" grpId="0" animBg="1"/>
      <p:bldP spid="40" grpId="0" animBg="1"/>
      <p:bldP spid="41" grpId="0" animBg="1"/>
      <p:bldP spid="42" grpId="0"/>
      <p:bldP spid="17" grpId="0" animBg="1"/>
      <p:bldP spid="17" grpId="1" animBg="1"/>
      <p:bldP spid="20" grpId="0" animBg="1"/>
      <p:bldP spid="20" grpId="1" animBg="1"/>
      <p:bldP spid="21" grpId="0" animBg="1"/>
      <p:bldP spid="23" grpId="0" animBg="1"/>
      <p:bldP spid="23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1447800" y="1955800"/>
            <a:ext cx="6121400" cy="3632200"/>
          </a:xfrm>
          <a:prstGeom prst="arc">
            <a:avLst>
              <a:gd name="adj1" fmla="val 16200000"/>
              <a:gd name="adj2" fmla="val 1114075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4"/>
          <p:cNvSpPr>
            <a:spLocks noGrp="1"/>
          </p:cNvSpPr>
          <p:nvPr>
            <p:ph type="title" idx="4294967295"/>
          </p:nvPr>
        </p:nvSpPr>
        <p:spPr>
          <a:xfrm>
            <a:off x="381000" y="400050"/>
            <a:ext cx="8329613" cy="777875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Journalists’ role broadens and becomes more strategic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70718" y="5194300"/>
            <a:ext cx="1941921" cy="716743"/>
          </a:xfrm>
          <a:prstGeom prst="ellipse">
            <a:avLst/>
          </a:prstGeom>
          <a:solidFill>
            <a:srgbClr val="7E0841"/>
          </a:solidFill>
          <a:ln w="28575" cmpd="sng">
            <a:solidFill>
              <a:srgbClr val="7E08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/>
              <a:t>Build relationship</a:t>
            </a:r>
          </a:p>
        </p:txBody>
      </p:sp>
      <p:sp>
        <p:nvSpPr>
          <p:cNvPr id="29" name="Oval 28"/>
          <p:cNvSpPr/>
          <p:nvPr/>
        </p:nvSpPr>
        <p:spPr>
          <a:xfrm>
            <a:off x="4279900" y="1816100"/>
            <a:ext cx="1535318" cy="891439"/>
          </a:xfrm>
          <a:prstGeom prst="ellipse">
            <a:avLst/>
          </a:prstGeom>
          <a:solidFill>
            <a:srgbClr val="FE6900"/>
          </a:solidFill>
          <a:ln w="28575" cmpd="sng"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Journalists</a:t>
            </a:r>
          </a:p>
        </p:txBody>
      </p:sp>
      <p:sp>
        <p:nvSpPr>
          <p:cNvPr id="43" name="Oval 42"/>
          <p:cNvSpPr/>
          <p:nvPr/>
        </p:nvSpPr>
        <p:spPr>
          <a:xfrm>
            <a:off x="7200900" y="4381501"/>
            <a:ext cx="1231900" cy="381000"/>
          </a:xfrm>
          <a:prstGeom prst="ellipse">
            <a:avLst/>
          </a:prstGeom>
          <a:solidFill>
            <a:srgbClr val="01B2BE"/>
          </a:solidFill>
          <a:ln w="28575" cmpd="sng">
            <a:solidFill>
              <a:srgbClr val="01B2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147"/>
                </a:solidFill>
              </a:rPr>
              <a:t>Podcast</a:t>
            </a:r>
          </a:p>
        </p:txBody>
      </p:sp>
      <p:sp>
        <p:nvSpPr>
          <p:cNvPr id="44" name="Oval 43"/>
          <p:cNvSpPr/>
          <p:nvPr/>
        </p:nvSpPr>
        <p:spPr>
          <a:xfrm>
            <a:off x="208774" y="2895577"/>
            <a:ext cx="2661426" cy="1282724"/>
          </a:xfrm>
          <a:prstGeom prst="ellipse">
            <a:avLst/>
          </a:prstGeom>
          <a:solidFill>
            <a:srgbClr val="FE6900"/>
          </a:solidFill>
          <a:ln w="28575" cmpd="sng"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Loyalty </a:t>
            </a:r>
            <a:r>
              <a:rPr lang="en-GB" sz="1600" b="1" dirty="0">
                <a:solidFill>
                  <a:schemeClr val="bg1"/>
                </a:solidFill>
                <a:sym typeface="Symbol" charset="2"/>
              </a:rPr>
              <a:t>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Engagement </a:t>
            </a:r>
            <a:r>
              <a:rPr lang="en-GB" sz="1600" b="1" dirty="0">
                <a:solidFill>
                  <a:schemeClr val="bg1"/>
                </a:solidFill>
                <a:sym typeface="Symbol" charset="2"/>
              </a:rPr>
              <a:t>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Sustainability </a:t>
            </a:r>
            <a:r>
              <a:rPr lang="en-GB" sz="1600" b="1" dirty="0">
                <a:solidFill>
                  <a:schemeClr val="bg1"/>
                </a:solidFill>
                <a:sym typeface="Symbol" charset="2"/>
              </a:rPr>
              <a:t>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5" name="Oval 44"/>
          <p:cNvSpPr/>
          <p:nvPr/>
        </p:nvSpPr>
        <p:spPr>
          <a:xfrm>
            <a:off x="1803400" y="5003799"/>
            <a:ext cx="2717800" cy="927101"/>
          </a:xfrm>
          <a:prstGeom prst="ellipse">
            <a:avLst/>
          </a:prstGeom>
          <a:solidFill>
            <a:srgbClr val="FE6900"/>
          </a:solidFill>
          <a:ln w="28575" cmpd="sng"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audience become ‘people’ / ‘friends’ </a:t>
            </a:r>
          </a:p>
        </p:txBody>
      </p:sp>
      <p:sp>
        <p:nvSpPr>
          <p:cNvPr id="30" name="Oval 29"/>
          <p:cNvSpPr/>
          <p:nvPr/>
        </p:nvSpPr>
        <p:spPr>
          <a:xfrm>
            <a:off x="6299200" y="2628900"/>
            <a:ext cx="2285525" cy="1170776"/>
          </a:xfrm>
          <a:prstGeom prst="ellipse">
            <a:avLst/>
          </a:prstGeom>
          <a:solidFill>
            <a:srgbClr val="FE6900"/>
          </a:solidFill>
          <a:ln w="28575" cmpd="sng"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Ownership of their field</a:t>
            </a:r>
          </a:p>
        </p:txBody>
      </p:sp>
      <p:sp>
        <p:nvSpPr>
          <p:cNvPr id="31" name="Oval 30"/>
          <p:cNvSpPr/>
          <p:nvPr/>
        </p:nvSpPr>
        <p:spPr>
          <a:xfrm>
            <a:off x="7518400" y="3809999"/>
            <a:ext cx="1079500" cy="469901"/>
          </a:xfrm>
          <a:prstGeom prst="ellipse">
            <a:avLst/>
          </a:prstGeom>
          <a:solidFill>
            <a:srgbClr val="01B2BE"/>
          </a:solidFill>
          <a:ln w="28575" cmpd="sng">
            <a:solidFill>
              <a:srgbClr val="01B2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147"/>
                </a:solidFill>
              </a:rPr>
              <a:t>Twitter</a:t>
            </a:r>
          </a:p>
        </p:txBody>
      </p:sp>
      <p:sp>
        <p:nvSpPr>
          <p:cNvPr id="38" name="Oval 37"/>
          <p:cNvSpPr/>
          <p:nvPr/>
        </p:nvSpPr>
        <p:spPr>
          <a:xfrm>
            <a:off x="5651500" y="3962400"/>
            <a:ext cx="2032000" cy="609600"/>
          </a:xfrm>
          <a:prstGeom prst="ellipse">
            <a:avLst/>
          </a:prstGeom>
          <a:solidFill>
            <a:srgbClr val="01B2BE"/>
          </a:solidFill>
          <a:ln w="28575" cmpd="sng">
            <a:solidFill>
              <a:srgbClr val="01B2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400" dirty="0">
                <a:solidFill>
                  <a:srgbClr val="002147"/>
                </a:solidFill>
              </a:rPr>
              <a:t>Conversational newsletter</a:t>
            </a:r>
          </a:p>
        </p:txBody>
      </p:sp>
      <p:sp>
        <p:nvSpPr>
          <p:cNvPr id="37" name="Oval 36"/>
          <p:cNvSpPr/>
          <p:nvPr/>
        </p:nvSpPr>
        <p:spPr>
          <a:xfrm>
            <a:off x="5740401" y="3505200"/>
            <a:ext cx="1066800" cy="508000"/>
          </a:xfrm>
          <a:prstGeom prst="ellipse">
            <a:avLst/>
          </a:prstGeom>
          <a:solidFill>
            <a:srgbClr val="01B2BE"/>
          </a:solidFill>
          <a:ln w="28575" cmpd="sng">
            <a:solidFill>
              <a:srgbClr val="01B2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147"/>
                </a:solidFill>
              </a:rPr>
              <a:t>Events</a:t>
            </a:r>
          </a:p>
        </p:txBody>
      </p:sp>
      <p:sp>
        <p:nvSpPr>
          <p:cNvPr id="13" name="Oval 12"/>
          <p:cNvSpPr/>
          <p:nvPr/>
        </p:nvSpPr>
        <p:spPr>
          <a:xfrm>
            <a:off x="6261100" y="1828800"/>
            <a:ext cx="1572239" cy="577043"/>
          </a:xfrm>
          <a:prstGeom prst="ellipse">
            <a:avLst/>
          </a:prstGeom>
          <a:solidFill>
            <a:srgbClr val="7E0841"/>
          </a:solidFill>
          <a:ln w="28575" cmpd="sng">
            <a:solidFill>
              <a:srgbClr val="7E08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dirty="0"/>
              <a:t>Autonomy</a:t>
            </a:r>
          </a:p>
        </p:txBody>
      </p:sp>
      <p:sp>
        <p:nvSpPr>
          <p:cNvPr id="2" name="Rectangle 1"/>
          <p:cNvSpPr/>
          <p:nvPr/>
        </p:nvSpPr>
        <p:spPr>
          <a:xfrm>
            <a:off x="3762322" y="65717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 animBg="1"/>
      <p:bldP spid="29" grpId="0" animBg="1"/>
      <p:bldP spid="43" grpId="0" animBg="1"/>
      <p:bldP spid="44" grpId="0" animBg="1"/>
      <p:bldP spid="45" grpId="0" animBg="1"/>
      <p:bldP spid="30" grpId="0" animBg="1"/>
      <p:bldP spid="31" grpId="0" animBg="1"/>
      <p:bldP spid="38" grpId="0" animBg="1"/>
      <p:bldP spid="3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700" y="400050"/>
            <a:ext cx="8329613" cy="7778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‘Knowledge hierarchy’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6750" y="1366838"/>
            <a:ext cx="7810500" cy="29622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Expertise is no longer automatically correlated with length of experience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Much critical knowledge is located in newer areas, at lower levels and at the periphery of the </a:t>
            </a:r>
            <a:r>
              <a:rPr lang="en-US" sz="2400" b="1" dirty="0" err="1">
                <a:solidFill>
                  <a:schemeClr val="bg1"/>
                </a:solidFill>
              </a:rPr>
              <a:t>organisation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6A1BA51-1311-BF43-8768-A9247D4C1E95}"/>
              </a:ext>
            </a:extLst>
          </p:cNvPr>
          <p:cNvSpPr/>
          <p:nvPr/>
        </p:nvSpPr>
        <p:spPr>
          <a:xfrm>
            <a:off x="662940" y="4189736"/>
            <a:ext cx="7884164" cy="1422072"/>
          </a:xfrm>
          <a:prstGeom prst="rightArrow">
            <a:avLst/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Ensuring information flows, up, around, as well as down, is essential</a:t>
            </a:r>
          </a:p>
        </p:txBody>
      </p:sp>
    </p:spTree>
    <p:extLst>
      <p:ext uri="{BB962C8B-B14F-4D97-AF65-F5344CB8AC3E}">
        <p14:creationId xmlns:p14="http://schemas.microsoft.com/office/powerpoint/2010/main" val="37438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700" y="400050"/>
            <a:ext cx="8329613" cy="7778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Culture – three messages that need to ‘land’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1860" y="2040724"/>
            <a:ext cx="7810500" cy="454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Leadership ‘then’ does not automatically mean leadership now (in fact, the opposite applies)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This is everyone’s challenge - and everyone’s input is needed to create a sustainable future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Technology is now absolutely intrinsic to everything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/>
          <p:cNvSpPr>
            <a:spLocks noGrp="1"/>
          </p:cNvSpPr>
          <p:nvPr>
            <p:ph type="title" idx="4294967295"/>
          </p:nvPr>
        </p:nvSpPr>
        <p:spPr>
          <a:xfrm>
            <a:off x="457200" y="400050"/>
            <a:ext cx="8329613" cy="777875"/>
          </a:xfrm>
        </p:spPr>
        <p:txBody>
          <a:bodyPr/>
          <a:lstStyle/>
          <a:p>
            <a:pPr algn="ctr"/>
            <a:r>
              <a:rPr lang="de-CH" sz="4000" b="1" dirty="0">
                <a:solidFill>
                  <a:schemeClr val="bg1"/>
                </a:solidFill>
              </a:rPr>
              <a:t>Cultural </a:t>
            </a:r>
            <a:r>
              <a:rPr lang="de-CH" sz="4000" b="1" dirty="0" err="1">
                <a:solidFill>
                  <a:schemeClr val="bg1"/>
                </a:solidFill>
              </a:rPr>
              <a:t>differences</a:t>
            </a:r>
            <a:r>
              <a:rPr lang="de-CH" sz="4000" b="1" dirty="0">
                <a:solidFill>
                  <a:schemeClr val="bg1"/>
                </a:solidFill>
              </a:rPr>
              <a:t>, but </a:t>
            </a:r>
            <a:r>
              <a:rPr lang="de-CH" sz="4000" b="1" dirty="0" err="1">
                <a:solidFill>
                  <a:schemeClr val="bg1"/>
                </a:solidFill>
              </a:rPr>
              <a:t>overlaps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too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46115" y="2708275"/>
            <a:ext cx="3312368" cy="3096989"/>
          </a:xfrm>
          <a:prstGeom prst="ellipse">
            <a:avLst/>
          </a:prstGeom>
          <a:solidFill>
            <a:srgbClr val="01B2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22579" y="2721568"/>
            <a:ext cx="3312368" cy="3096989"/>
          </a:xfrm>
          <a:prstGeom prst="ellipse">
            <a:avLst/>
          </a:prstGeom>
          <a:solidFill>
            <a:srgbClr val="FE6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02346" y="3244914"/>
            <a:ext cx="124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Liberal arts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28030" y="324491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Engineering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57107" y="4103073"/>
            <a:ext cx="190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Serving audiences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2314" y="4869160"/>
            <a:ext cx="13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Risk ‘averse’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42077" y="4121461"/>
            <a:ext cx="1481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Perfecting UX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41078" y="4859868"/>
            <a:ext cx="128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874107" y="1826270"/>
            <a:ext cx="2016224" cy="720080"/>
          </a:xfrm>
          <a:prstGeom prst="rightArrow">
            <a:avLst/>
          </a:prstGeom>
          <a:solidFill>
            <a:srgbClr val="01B2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Journalism</a:t>
            </a:r>
          </a:p>
        </p:txBody>
      </p:sp>
      <p:sp>
        <p:nvSpPr>
          <p:cNvPr id="55" name="Left Arrow 54"/>
          <p:cNvSpPr/>
          <p:nvPr/>
        </p:nvSpPr>
        <p:spPr>
          <a:xfrm>
            <a:off x="6346715" y="1916832"/>
            <a:ext cx="2016224" cy="720080"/>
          </a:xfrm>
          <a:prstGeom prst="leftArrow">
            <a:avLst/>
          </a:prstGeom>
          <a:solidFill>
            <a:srgbClr val="FE6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Tech</a:t>
            </a:r>
          </a:p>
        </p:txBody>
      </p:sp>
      <p:sp>
        <p:nvSpPr>
          <p:cNvPr id="56" name="Oval 55"/>
          <p:cNvSpPr/>
          <p:nvPr/>
        </p:nvSpPr>
        <p:spPr>
          <a:xfrm>
            <a:off x="3034347" y="2708920"/>
            <a:ext cx="3312368" cy="3096989"/>
          </a:xfrm>
          <a:prstGeom prst="ellipse">
            <a:avLst/>
          </a:prstGeom>
          <a:solidFill>
            <a:srgbClr val="B213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648553" y="3168023"/>
            <a:ext cx="208823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b="1" dirty="0">
                <a:solidFill>
                  <a:schemeClr val="bg1"/>
                </a:solidFill>
              </a:rPr>
              <a:t>Clarity of thought/language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27344" y="3992236"/>
            <a:ext cx="20882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b="1" dirty="0">
                <a:solidFill>
                  <a:schemeClr val="bg1"/>
                </a:solidFill>
              </a:rPr>
              <a:t>Commitment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to </a:t>
            </a:r>
            <a:r>
              <a:rPr lang="en-US" sz="1800" b="1" dirty="0">
                <a:solidFill>
                  <a:schemeClr val="bg1"/>
                </a:solidFill>
              </a:rPr>
              <a:t>craft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970003" y="4775203"/>
            <a:ext cx="1441057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b="1" dirty="0">
                <a:solidFill>
                  <a:schemeClr val="bg1"/>
                </a:solidFill>
              </a:rPr>
              <a:t>High intrinsic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62322" y="65336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31605" y="2025756"/>
            <a:ext cx="8594681" cy="3486778"/>
          </a:xfrm>
          <a:prstGeom prst="rightArrow">
            <a:avLst>
              <a:gd name="adj1" fmla="val 48290"/>
              <a:gd name="adj2" fmla="val 58796"/>
            </a:avLst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C2FE40-D085-F04B-ACFB-8DCF2009551F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2833837" y="3777347"/>
            <a:ext cx="2095192" cy="0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54489" y="2407296"/>
            <a:ext cx="1909187" cy="984067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Constant Learning</a:t>
            </a:r>
          </a:p>
        </p:txBody>
      </p:sp>
      <p:sp>
        <p:nvSpPr>
          <p:cNvPr id="11" name="Oval 10"/>
          <p:cNvSpPr/>
          <p:nvPr/>
        </p:nvSpPr>
        <p:spPr>
          <a:xfrm>
            <a:off x="534775" y="3024055"/>
            <a:ext cx="2299062" cy="1506583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Leadership</a:t>
            </a:r>
          </a:p>
          <a:p>
            <a:pPr algn="ctr"/>
            <a:r>
              <a:rPr lang="en-US" sz="2400" b="1" dirty="0" err="1"/>
              <a:t>Signalling</a:t>
            </a:r>
            <a:endParaRPr lang="en-US" sz="2400" b="1" dirty="0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0" y="92765"/>
            <a:ext cx="8966199" cy="854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214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</a:rPr>
              <a:t>Change culture indirectly </a:t>
            </a:r>
            <a:r>
              <a:rPr lang="en-GB" sz="4000" b="1">
                <a:solidFill>
                  <a:schemeClr val="bg1"/>
                </a:solidFill>
              </a:rPr>
              <a:t>but systematically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322" y="65717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E7D23-A97B-EF41-A3C8-9E2673283F9A}"/>
              </a:ext>
            </a:extLst>
          </p:cNvPr>
          <p:cNvSpPr/>
          <p:nvPr/>
        </p:nvSpPr>
        <p:spPr>
          <a:xfrm>
            <a:off x="3872451" y="4145868"/>
            <a:ext cx="1908175" cy="985421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Flexible structures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FF8280-2D4E-F644-A3C0-51EC8138314A}"/>
              </a:ext>
            </a:extLst>
          </p:cNvPr>
          <p:cNvSpPr/>
          <p:nvPr/>
        </p:nvSpPr>
        <p:spPr>
          <a:xfrm>
            <a:off x="3004457" y="3413764"/>
            <a:ext cx="1593676" cy="691327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Info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Channels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45884D-4CB7-8C4F-8178-0E91B7951BEB}"/>
              </a:ext>
            </a:extLst>
          </p:cNvPr>
          <p:cNvCxnSpPr>
            <a:stCxn id="11" idx="7"/>
            <a:endCxn id="13" idx="2"/>
          </p:cNvCxnSpPr>
          <p:nvPr/>
        </p:nvCxnSpPr>
        <p:spPr>
          <a:xfrm flipV="1">
            <a:off x="2497147" y="2899330"/>
            <a:ext cx="1357342" cy="345359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0FB631-95E9-B64D-A23E-0D3FBA342A87}"/>
              </a:ext>
            </a:extLst>
          </p:cNvPr>
          <p:cNvCxnSpPr>
            <a:cxnSpLocks/>
            <a:stCxn id="11" idx="5"/>
            <a:endCxn id="12" idx="2"/>
          </p:cNvCxnSpPr>
          <p:nvPr/>
        </p:nvCxnSpPr>
        <p:spPr>
          <a:xfrm>
            <a:off x="2497147" y="4310004"/>
            <a:ext cx="1375304" cy="328575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C357B4-1167-8941-AA57-7E63EC1CE671}"/>
              </a:ext>
            </a:extLst>
          </p:cNvPr>
          <p:cNvCxnSpPr>
            <a:stCxn id="13" idx="5"/>
          </p:cNvCxnSpPr>
          <p:nvPr/>
        </p:nvCxnSpPr>
        <p:spPr>
          <a:xfrm>
            <a:off x="5484082" y="3247250"/>
            <a:ext cx="416941" cy="396660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6E3C7C-BBF1-FD48-9697-8DB4C1355CBF}"/>
              </a:ext>
            </a:extLst>
          </p:cNvPr>
          <p:cNvCxnSpPr>
            <a:stCxn id="13" idx="3"/>
            <a:endCxn id="15" idx="0"/>
          </p:cNvCxnSpPr>
          <p:nvPr/>
        </p:nvCxnSpPr>
        <p:spPr>
          <a:xfrm flipH="1">
            <a:off x="3801295" y="3247250"/>
            <a:ext cx="332788" cy="166514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DEBE66-CF2E-9E4A-878D-5DEA3346D1E1}"/>
              </a:ext>
            </a:extLst>
          </p:cNvPr>
          <p:cNvCxnSpPr>
            <a:cxnSpLocks/>
            <a:stCxn id="15" idx="4"/>
            <a:endCxn id="12" idx="1"/>
          </p:cNvCxnSpPr>
          <p:nvPr/>
        </p:nvCxnSpPr>
        <p:spPr>
          <a:xfrm>
            <a:off x="3801295" y="4105091"/>
            <a:ext cx="350602" cy="185089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46A264-8961-8442-8B34-A5E75FC5ECB3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5501180" y="3826534"/>
            <a:ext cx="478564" cy="463646"/>
          </a:xfrm>
          <a:prstGeom prst="line">
            <a:avLst/>
          </a:prstGeom>
          <a:ln w="28575">
            <a:solidFill>
              <a:srgbClr val="01B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506E473-E93F-D648-86C9-2E01C9A652EA}"/>
              </a:ext>
            </a:extLst>
          </p:cNvPr>
          <p:cNvSpPr/>
          <p:nvPr/>
        </p:nvSpPr>
        <p:spPr>
          <a:xfrm>
            <a:off x="4929029" y="3431181"/>
            <a:ext cx="1687137" cy="692331"/>
          </a:xfrm>
          <a:prstGeom prst="ellipse">
            <a:avLst/>
          </a:prstGeom>
          <a:solidFill>
            <a:srgbClr val="01B2BE"/>
          </a:solidFill>
          <a:ln>
            <a:solidFill>
              <a:srgbClr val="01B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Prompts &amp; Nudges</a:t>
            </a:r>
          </a:p>
        </p:txBody>
      </p:sp>
    </p:spTree>
    <p:extLst>
      <p:ext uri="{BB962C8B-B14F-4D97-AF65-F5344CB8AC3E}">
        <p14:creationId xmlns:p14="http://schemas.microsoft.com/office/powerpoint/2010/main" val="13121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1" grpId="0" animBg="1"/>
      <p:bldP spid="12" grpId="0" animBg="1"/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700" y="400050"/>
            <a:ext cx="8329613" cy="7778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For leaders this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900" y="2044700"/>
            <a:ext cx="7810500" cy="454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Communication – relentlessly reiterate digital goals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de-CH" b="1" dirty="0" err="1">
                <a:solidFill>
                  <a:schemeClr val="bg1"/>
                </a:solidFill>
              </a:rPr>
              <a:t>Overt</a:t>
            </a:r>
            <a:r>
              <a:rPr lang="de-CH" b="1" dirty="0">
                <a:solidFill>
                  <a:schemeClr val="bg1"/>
                </a:solidFill>
              </a:rPr>
              <a:t> (</a:t>
            </a:r>
            <a:r>
              <a:rPr lang="de-CH" b="1" dirty="0" err="1">
                <a:solidFill>
                  <a:schemeClr val="bg1"/>
                </a:solidFill>
              </a:rPr>
              <a:t>town</a:t>
            </a:r>
            <a:r>
              <a:rPr lang="de-CH" b="1" dirty="0">
                <a:solidFill>
                  <a:schemeClr val="bg1"/>
                </a:solidFill>
              </a:rPr>
              <a:t>-halls, </a:t>
            </a:r>
            <a:r>
              <a:rPr lang="de-CH" b="1" dirty="0" err="1">
                <a:solidFill>
                  <a:schemeClr val="bg1"/>
                </a:solidFill>
              </a:rPr>
              <a:t>newsletters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etc</a:t>
            </a:r>
            <a:r>
              <a:rPr lang="de-CH" b="1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de-CH" b="1" dirty="0" err="1">
                <a:solidFill>
                  <a:schemeClr val="bg1"/>
                </a:solidFill>
              </a:rPr>
              <a:t>Implicit</a:t>
            </a:r>
            <a:r>
              <a:rPr lang="de-CH" b="1" dirty="0">
                <a:solidFill>
                  <a:schemeClr val="bg1"/>
                </a:solidFill>
              </a:rPr>
              <a:t> (</a:t>
            </a:r>
            <a:r>
              <a:rPr lang="de-CH" b="1" dirty="0" err="1">
                <a:solidFill>
                  <a:schemeClr val="bg1"/>
                </a:solidFill>
              </a:rPr>
              <a:t>meeting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choreography</a:t>
            </a:r>
            <a:r>
              <a:rPr lang="de-CH" b="1" dirty="0">
                <a:solidFill>
                  <a:schemeClr val="bg1"/>
                </a:solidFill>
              </a:rPr>
              <a:t>, </a:t>
            </a:r>
            <a:r>
              <a:rPr lang="de-CH" b="1" dirty="0" err="1">
                <a:solidFill>
                  <a:schemeClr val="bg1"/>
                </a:solidFill>
              </a:rPr>
              <a:t>job</a:t>
            </a:r>
            <a:r>
              <a:rPr lang="de-CH" b="1" dirty="0">
                <a:solidFill>
                  <a:schemeClr val="bg1"/>
                </a:solidFill>
              </a:rPr>
              <a:t>  </a:t>
            </a:r>
            <a:r>
              <a:rPr lang="de-CH" b="1" dirty="0" err="1">
                <a:solidFill>
                  <a:schemeClr val="bg1"/>
                </a:solidFill>
              </a:rPr>
              <a:t>titles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etc</a:t>
            </a:r>
            <a:r>
              <a:rPr lang="de-CH" b="1" dirty="0">
                <a:solidFill>
                  <a:schemeClr val="bg1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Channels to ensure leaders hear what they need to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Digital talent - reverse mentoring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Staff - micro-events, small breakfasts/dinners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7AAA5-0E69-1144-8979-F05693E94987}"/>
              </a:ext>
            </a:extLst>
          </p:cNvPr>
          <p:cNvSpPr/>
          <p:nvPr/>
        </p:nvSpPr>
        <p:spPr>
          <a:xfrm>
            <a:off x="808007" y="1740411"/>
            <a:ext cx="7475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400" b="1" dirty="0">
                <a:solidFill>
                  <a:schemeClr val="bg1"/>
                </a:solidFill>
              </a:rPr>
              <a:t>“Leadership is about transparency and messaging: here’s my goal, here’s how I’m doing it, and I’m going to repeat it constantly, bang it in … it’s really fricking hard”</a:t>
            </a:r>
          </a:p>
          <a:p>
            <a:pPr lvl="1" algn="ctr"/>
            <a:endParaRPr lang="en-GB" sz="2400" b="1" dirty="0">
              <a:solidFill>
                <a:schemeClr val="bg1"/>
              </a:solidFill>
            </a:endParaRPr>
          </a:p>
          <a:p>
            <a:pPr lvl="1"/>
            <a:endParaRPr lang="en-GB" sz="2400" b="1" dirty="0">
              <a:solidFill>
                <a:schemeClr val="bg1"/>
              </a:solidFill>
            </a:endParaRPr>
          </a:p>
          <a:p>
            <a:pPr lvl="1" algn="ctr"/>
            <a:r>
              <a:rPr lang="en-GB" sz="2400" b="1" dirty="0">
                <a:solidFill>
                  <a:schemeClr val="bg1"/>
                </a:solidFill>
              </a:rPr>
              <a:t>“the Editor has to talk about digital all the time. All the time. People have to know I care about it … and I will hold them accountable”</a:t>
            </a:r>
          </a:p>
          <a:p>
            <a:pPr lvl="1"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700" y="400050"/>
            <a:ext cx="8329613" cy="777875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Maximising</a:t>
            </a:r>
            <a:r>
              <a:rPr lang="en-US" sz="4000" b="1" dirty="0">
                <a:solidFill>
                  <a:schemeClr val="bg1"/>
                </a:solidFill>
              </a:rPr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900" y="1638300"/>
            <a:ext cx="7810500" cy="45466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Porous boundaries – regular contact with peers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Continuous structured inputs – DIY internal events, courses, visits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Embedding – to accelerate skill acquisition, speed processes, trigger innovation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B3F24-F135-4C4A-8E91-D408692B09F6}"/>
              </a:ext>
            </a:extLst>
          </p:cNvPr>
          <p:cNvSpPr/>
          <p:nvPr/>
        </p:nvSpPr>
        <p:spPr>
          <a:xfrm>
            <a:off x="1084986" y="1699081"/>
            <a:ext cx="69939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2000" b="1" dirty="0">
              <a:solidFill>
                <a:schemeClr val="bg1"/>
              </a:solidFill>
            </a:endParaRPr>
          </a:p>
          <a:p>
            <a:pPr lvl="1"/>
            <a:r>
              <a:rPr lang="en-GB" sz="2400" b="1" dirty="0">
                <a:solidFill>
                  <a:schemeClr val="bg1"/>
                </a:solidFill>
              </a:rPr>
              <a:t>“we get in contact with good people around the globe. It’s about speed. It’s about saving time by not making a mistake someone else has made ”</a:t>
            </a:r>
          </a:p>
          <a:p>
            <a:pPr lvl="1"/>
            <a:endParaRPr lang="en-GB" sz="2400" b="1" dirty="0">
              <a:solidFill>
                <a:schemeClr val="bg1"/>
              </a:solidFill>
            </a:endParaRPr>
          </a:p>
          <a:p>
            <a:pPr lvl="1"/>
            <a:endParaRPr lang="en-GB" sz="2400" b="1" dirty="0">
              <a:solidFill>
                <a:schemeClr val="bg1"/>
              </a:solidFill>
            </a:endParaRPr>
          </a:p>
          <a:p>
            <a:pPr lvl="1"/>
            <a:r>
              <a:rPr lang="en-GB" sz="2400" b="1" dirty="0">
                <a:solidFill>
                  <a:schemeClr val="bg1"/>
                </a:solidFill>
              </a:rPr>
              <a:t>“If someone goes off and does a two-hour AI breakfast, then they take someone with them”</a:t>
            </a:r>
          </a:p>
          <a:p>
            <a:pPr lvl="1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 idx="4294967295"/>
          </p:nvPr>
        </p:nvSpPr>
        <p:spPr>
          <a:xfrm>
            <a:off x="939800" y="2336800"/>
            <a:ext cx="7340600" cy="134302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Basic premise: The core challenge is organizational.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9220" y="558924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6862" y="3640073"/>
            <a:ext cx="4226513" cy="2226166"/>
          </a:xfrm>
          <a:prstGeom prst="ellipse">
            <a:avLst/>
          </a:prstGeom>
          <a:solidFill>
            <a:srgbClr val="01B2BE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400" b="1" dirty="0"/>
              <a:t>Put as much emphasis on transforming the organisation as the product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3100" y="6464301"/>
            <a:ext cx="280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©Lucy Kueng. @</a:t>
            </a:r>
            <a:r>
              <a:rPr lang="en-US" sz="1100" dirty="0" err="1">
                <a:solidFill>
                  <a:schemeClr val="bg1"/>
                </a:solidFill>
              </a:rPr>
              <a:t>KuengLucy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700" y="400050"/>
            <a:ext cx="8329613" cy="7778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Four final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900" y="1638300"/>
            <a:ext cx="7810500" cy="454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Innovation is critical, but innovation ≠ strategy.  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Digital storytelling is fun. Transforming </a:t>
            </a:r>
            <a:r>
              <a:rPr lang="en-US" sz="2400" b="1" dirty="0" err="1">
                <a:solidFill>
                  <a:schemeClr val="bg1"/>
                </a:solidFill>
              </a:rPr>
              <a:t>organisations</a:t>
            </a:r>
            <a:r>
              <a:rPr lang="en-US" sz="2400" b="1" dirty="0">
                <a:solidFill>
                  <a:schemeClr val="bg1"/>
                </a:solidFill>
              </a:rPr>
              <a:t> is a grind. It wears people out.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People issues (talent and learning) are </a:t>
            </a:r>
            <a:r>
              <a:rPr lang="en-US" sz="2400" b="1" u="sng" dirty="0">
                <a:solidFill>
                  <a:schemeClr val="bg1"/>
                </a:solidFill>
              </a:rPr>
              <a:t>very </a:t>
            </a:r>
            <a:r>
              <a:rPr lang="en-US" sz="2400" b="1" dirty="0">
                <a:solidFill>
                  <a:schemeClr val="bg1"/>
                </a:solidFill>
              </a:rPr>
              <a:t>strategic and where biggest opportunities left on table.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Everyone is doing most of this but God is in the details - calibre of execution and extent to which elements are joined-up.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26000" y="3175000"/>
            <a:ext cx="3644900" cy="2857500"/>
          </a:xfrm>
          <a:prstGeom prst="ellipse">
            <a:avLst/>
          </a:prstGeom>
          <a:solidFill>
            <a:srgbClr val="01B2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BBC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CNN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Condé Nast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Dagans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Nyheter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Daily Telegraph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El País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Le Monde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The Times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Vice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 idx="4294967295"/>
          </p:nvPr>
        </p:nvSpPr>
        <p:spPr>
          <a:xfrm>
            <a:off x="1308100" y="349250"/>
            <a:ext cx="6511925" cy="7778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Companies researched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44600" y="2082800"/>
            <a:ext cx="4330700" cy="3898899"/>
          </a:xfrm>
          <a:prstGeom prst="ellipse">
            <a:avLst/>
          </a:prstGeom>
          <a:solidFill>
            <a:srgbClr val="FB5207"/>
          </a:solidFill>
          <a:ln>
            <a:solidFill>
              <a:srgbClr val="FB52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Axel Springer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Economist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Financial Times 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New York Times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Schibsted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Washington Post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Vox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2322" y="6419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D776E4-D91B-9845-BFD6-F1B2A68C186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55470" y="720108"/>
            <a:ext cx="3033059" cy="4183210"/>
          </a:xfr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BEE96B-155F-6944-82F7-6B1A369203EE}"/>
              </a:ext>
            </a:extLst>
          </p:cNvPr>
          <p:cNvSpPr/>
          <p:nvPr/>
        </p:nvSpPr>
        <p:spPr>
          <a:xfrm>
            <a:off x="2494735" y="5593082"/>
            <a:ext cx="41545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hlinkClick r:id="rId3"/>
              </a:rPr>
              <a:t>Free download: http://bit.ly/2zY0IYD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7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Up Arrow 46"/>
          <p:cNvSpPr/>
          <p:nvPr/>
        </p:nvSpPr>
        <p:spPr>
          <a:xfrm rot="10800000" flipV="1">
            <a:off x="4232960" y="1602908"/>
            <a:ext cx="689806" cy="3632128"/>
          </a:xfrm>
          <a:prstGeom prst="upArrow">
            <a:avLst>
              <a:gd name="adj1" fmla="val 50000"/>
              <a:gd name="adj2" fmla="val 50758"/>
            </a:avLst>
          </a:prstGeom>
          <a:solidFill>
            <a:srgbClr val="FE6900"/>
          </a:solidFill>
          <a:ln>
            <a:solidFill>
              <a:srgbClr val="FE6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/>
          <p:cNvSpPr>
            <a:spLocks noGrp="1"/>
          </p:cNvSpPr>
          <p:nvPr>
            <p:ph type="title" idx="4294967295"/>
          </p:nvPr>
        </p:nvSpPr>
        <p:spPr>
          <a:xfrm>
            <a:off x="406400" y="400050"/>
            <a:ext cx="8329613" cy="777875"/>
          </a:xfrm>
        </p:spPr>
        <p:txBody>
          <a:bodyPr/>
          <a:lstStyle/>
          <a:p>
            <a:pPr algn="ctr"/>
            <a:r>
              <a:rPr lang="de-CH" sz="4000" b="1" dirty="0">
                <a:solidFill>
                  <a:schemeClr val="bg1"/>
                </a:solidFill>
              </a:rPr>
              <a:t>Media </a:t>
            </a:r>
            <a:r>
              <a:rPr lang="de-CH" sz="4000" b="1" dirty="0" err="1">
                <a:solidFill>
                  <a:schemeClr val="bg1"/>
                </a:solidFill>
              </a:rPr>
              <a:t>companies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have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progressively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expanded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over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past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decades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9220" y="558924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2080367" y="1865286"/>
            <a:ext cx="689806" cy="3325549"/>
          </a:xfrm>
          <a:prstGeom prst="upArrow">
            <a:avLst>
              <a:gd name="adj1" fmla="val 50000"/>
              <a:gd name="adj2" fmla="val 50758"/>
            </a:avLst>
          </a:prstGeom>
          <a:solidFill>
            <a:srgbClr val="FE6900"/>
          </a:solidFill>
          <a:ln>
            <a:solidFill>
              <a:srgbClr val="FE6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0800000">
            <a:off x="6452461" y="1909487"/>
            <a:ext cx="689806" cy="3325549"/>
          </a:xfrm>
          <a:prstGeom prst="upArrow">
            <a:avLst>
              <a:gd name="adj1" fmla="val 50000"/>
              <a:gd name="adj2" fmla="val 50758"/>
            </a:avLst>
          </a:prstGeom>
          <a:solidFill>
            <a:srgbClr val="FE6900"/>
          </a:solidFill>
          <a:ln>
            <a:solidFill>
              <a:srgbClr val="FE6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81200" y="2145326"/>
            <a:ext cx="5193323" cy="621323"/>
          </a:xfrm>
          <a:prstGeom prst="rect">
            <a:avLst/>
          </a:prstGeom>
          <a:solidFill>
            <a:srgbClr val="01B2B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0"/>
            <a:endCxn id="24" idx="2"/>
          </p:cNvCxnSpPr>
          <p:nvPr/>
        </p:nvCxnSpPr>
        <p:spPr>
          <a:xfrm>
            <a:off x="4577862" y="2145326"/>
            <a:ext cx="0" cy="62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81199" y="2866296"/>
            <a:ext cx="5193323" cy="621323"/>
          </a:xfrm>
          <a:prstGeom prst="rect">
            <a:avLst/>
          </a:prstGeom>
          <a:solidFill>
            <a:srgbClr val="01B2B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199" y="3605704"/>
            <a:ext cx="5193323" cy="621323"/>
          </a:xfrm>
          <a:prstGeom prst="rect">
            <a:avLst/>
          </a:prstGeom>
          <a:solidFill>
            <a:srgbClr val="01B2B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199" y="4384438"/>
            <a:ext cx="5193323" cy="621323"/>
          </a:xfrm>
          <a:prstGeom prst="rect">
            <a:avLst/>
          </a:prstGeom>
          <a:solidFill>
            <a:srgbClr val="01B2B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77862" y="2866296"/>
            <a:ext cx="0" cy="62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1999" y="3605703"/>
            <a:ext cx="0" cy="62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1999" y="4384438"/>
            <a:ext cx="0" cy="62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81769" y="4561703"/>
            <a:ext cx="2590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Print newspapers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1769" y="3756798"/>
            <a:ext cx="2590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Print supplements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769" y="3045119"/>
            <a:ext cx="2590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7863" y="4561702"/>
            <a:ext cx="256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TV channels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7863" y="3756799"/>
            <a:ext cx="2564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Niche channels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7863" y="3045120"/>
            <a:ext cx="259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On-demand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8613" y="452740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Mass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004" y="3760095"/>
            <a:ext cx="120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FF"/>
                </a:solidFill>
              </a:rPr>
              <a:t>Niche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302" y="3030244"/>
            <a:ext cx="1463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FF"/>
                </a:solidFill>
              </a:rPr>
              <a:t>Digital/online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3732" y="2285412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FF"/>
                </a:solidFill>
              </a:rPr>
              <a:t>Social/mobile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81769" y="2307992"/>
            <a:ext cx="2590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Apps, Facebook, Google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7863" y="2307991"/>
            <a:ext cx="259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Apps, streamed, YouTube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503238" y="5232728"/>
            <a:ext cx="7929562" cy="1422072"/>
          </a:xfrm>
          <a:prstGeom prst="rightArrow">
            <a:avLst/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For audiences, massive increase in choice, for legacy organizations, complexity, stretched resources, and pressing need to rebalance asset &amp; expertise portfolio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8489" y="6578600"/>
            <a:ext cx="1619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5" name="Left Arrow 44">
            <a:extLst>
              <a:ext uri="{FF2B5EF4-FFF2-40B4-BE49-F238E27FC236}">
                <a16:creationId xmlns:a16="http://schemas.microsoft.com/office/drawing/2014/main" id="{9551DBF6-0C5B-3542-B1F7-D058C256B024}"/>
              </a:ext>
            </a:extLst>
          </p:cNvPr>
          <p:cNvSpPr/>
          <p:nvPr/>
        </p:nvSpPr>
        <p:spPr>
          <a:xfrm>
            <a:off x="7220606" y="3673365"/>
            <a:ext cx="1797269" cy="1466193"/>
          </a:xfrm>
          <a:prstGeom prst="leftArrow">
            <a:avLst>
              <a:gd name="adj1" fmla="val 50000"/>
              <a:gd name="adj2" fmla="val 43475"/>
            </a:avLst>
          </a:prstGeom>
          <a:solidFill>
            <a:srgbClr val="B2135F"/>
          </a:solidFill>
          <a:ln>
            <a:solidFill>
              <a:srgbClr val="B21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Historic strengths, assets here</a:t>
            </a:r>
          </a:p>
        </p:txBody>
      </p:sp>
      <p:sp>
        <p:nvSpPr>
          <p:cNvPr id="46" name="Left Arrow 45">
            <a:extLst>
              <a:ext uri="{FF2B5EF4-FFF2-40B4-BE49-F238E27FC236}">
                <a16:creationId xmlns:a16="http://schemas.microsoft.com/office/drawing/2014/main" id="{70A72D4C-EDB2-0843-900C-A08265ABF9DC}"/>
              </a:ext>
            </a:extLst>
          </p:cNvPr>
          <p:cNvSpPr/>
          <p:nvPr/>
        </p:nvSpPr>
        <p:spPr>
          <a:xfrm>
            <a:off x="7204846" y="2081058"/>
            <a:ext cx="1797269" cy="1466193"/>
          </a:xfrm>
          <a:prstGeom prst="leftArrow">
            <a:avLst>
              <a:gd name="adj1" fmla="val 50000"/>
              <a:gd name="adj2" fmla="val 43475"/>
            </a:avLst>
          </a:prstGeom>
          <a:solidFill>
            <a:srgbClr val="B2135F"/>
          </a:solidFill>
          <a:ln>
            <a:solidFill>
              <a:srgbClr val="B21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Future here</a:t>
            </a:r>
          </a:p>
        </p:txBody>
      </p:sp>
    </p:spTree>
    <p:extLst>
      <p:ext uri="{BB962C8B-B14F-4D97-AF65-F5344CB8AC3E}">
        <p14:creationId xmlns:p14="http://schemas.microsoft.com/office/powerpoint/2010/main" val="36500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9320654"/>
              </p:ext>
            </p:extLst>
          </p:nvPr>
        </p:nvGraphicFramePr>
        <p:xfrm>
          <a:off x="482600" y="1345625"/>
          <a:ext cx="8229600" cy="402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4"/>
          <p:cNvSpPr>
            <a:spLocks noGrp="1"/>
          </p:cNvSpPr>
          <p:nvPr>
            <p:ph type="title" idx="4294967295"/>
          </p:nvPr>
        </p:nvSpPr>
        <p:spPr>
          <a:xfrm>
            <a:off x="431800" y="374650"/>
            <a:ext cx="8329613" cy="777875"/>
          </a:xfrm>
        </p:spPr>
        <p:txBody>
          <a:bodyPr/>
          <a:lstStyle/>
          <a:p>
            <a:pPr algn="ctr"/>
            <a:r>
              <a:rPr lang="de-CH" sz="4000" b="1" dirty="0" err="1">
                <a:solidFill>
                  <a:schemeClr val="bg1"/>
                </a:solidFill>
              </a:rPr>
              <a:t>Overshadowed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by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platforms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9220" y="558924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63236" y="5510676"/>
            <a:ext cx="8524714" cy="1321924"/>
          </a:xfrm>
          <a:prstGeom prst="rightArrow">
            <a:avLst/>
          </a:prstGeom>
          <a:solidFill>
            <a:srgbClr val="FE6900"/>
          </a:solidFill>
          <a:ln>
            <a:solidFill>
              <a:srgbClr val="FE6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Lower revenues, less control of how/ where content is consumed, weaker relationship with audiences – </a:t>
            </a:r>
            <a:r>
              <a:rPr lang="en-US" b="1" u="sng" dirty="0">
                <a:solidFill>
                  <a:schemeClr val="bg1"/>
                </a:solidFill>
              </a:rPr>
              <a:t>but</a:t>
            </a:r>
            <a:r>
              <a:rPr lang="en-US" b="1" dirty="0">
                <a:solidFill>
                  <a:schemeClr val="bg1"/>
                </a:solidFill>
              </a:rPr>
              <a:t> platforms bridge to next generation of readers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93396" y="1511165"/>
            <a:ext cx="277480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except BBC and NYT: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finance.search.yahoo.com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accessed 17 February 2016. BBC:  BBC Annual Report. NYT Yahoo Finance 4.2.2016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2322" y="64955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44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740" y="300038"/>
            <a:ext cx="8721725" cy="8778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Legacy media have been on a transition journey for nearly two decades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1860" y="2069222"/>
            <a:ext cx="7810500" cy="454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All have some degree of ‘tech debt’ – unfinished major change projects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Burnout is real issue for those driving the change and  working on boundaries of old and new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Not everyone has seen the Demogorgon - understanding of the severity/scale of the challenge is uneven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 idx="4294967295"/>
          </p:nvPr>
        </p:nvSpPr>
        <p:spPr>
          <a:xfrm>
            <a:off x="406400" y="400050"/>
            <a:ext cx="8329613" cy="777875"/>
          </a:xfrm>
        </p:spPr>
        <p:txBody>
          <a:bodyPr/>
          <a:lstStyle/>
          <a:p>
            <a:pPr algn="ctr"/>
            <a:r>
              <a:rPr lang="de-CH" sz="4000" b="1" dirty="0" err="1">
                <a:solidFill>
                  <a:schemeClr val="bg1"/>
                </a:solidFill>
              </a:rPr>
              <a:t>Disentangling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layers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of</a:t>
            </a:r>
            <a:r>
              <a:rPr lang="de-CH" sz="4000" b="1" dirty="0">
                <a:solidFill>
                  <a:schemeClr val="bg1"/>
                </a:solidFill>
              </a:rPr>
              <a:t> </a:t>
            </a:r>
            <a:r>
              <a:rPr lang="de-CH" sz="4000" b="1" dirty="0" err="1">
                <a:solidFill>
                  <a:schemeClr val="bg1"/>
                </a:solidFill>
              </a:rPr>
              <a:t>strategy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31800" y="2743200"/>
            <a:ext cx="1016000" cy="1846054"/>
          </a:xfrm>
          <a:prstGeom prst="upDownArrow">
            <a:avLst/>
          </a:prstGeom>
          <a:solidFill>
            <a:srgbClr val="FE6900"/>
          </a:solidFill>
          <a:ln>
            <a:solidFill>
              <a:srgbClr val="FE6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0226" y="2667000"/>
            <a:ext cx="4859337" cy="1816100"/>
          </a:xfrm>
          <a:prstGeom prst="rect">
            <a:avLst/>
          </a:prstGeom>
          <a:solidFill>
            <a:srgbClr val="FE6900"/>
          </a:solidFill>
          <a:ln>
            <a:solidFill>
              <a:srgbClr val="FE6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800225" y="1501800"/>
            <a:ext cx="4895850" cy="1063600"/>
          </a:xfrm>
          <a:prstGeom prst="rect">
            <a:avLst/>
          </a:prstGeom>
          <a:solidFill>
            <a:srgbClr val="01B2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2388" y="3162291"/>
            <a:ext cx="3455988" cy="901710"/>
          </a:xfrm>
          <a:prstGeom prst="rect">
            <a:avLst/>
          </a:prstGeom>
          <a:solidFill>
            <a:srgbClr val="01B2BE"/>
          </a:solidFill>
          <a:ln>
            <a:solidFill>
              <a:srgbClr val="01B2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00226" y="4601610"/>
            <a:ext cx="4895850" cy="1037190"/>
          </a:xfrm>
          <a:prstGeom prst="rect">
            <a:avLst/>
          </a:prstGeom>
          <a:solidFill>
            <a:srgbClr val="01B2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8301" y="1670710"/>
            <a:ext cx="5338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Long term strategic goals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(Why do we exist?)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2013" y="3397555"/>
            <a:ext cx="4761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‘shiny new things’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9413" y="4672513"/>
            <a:ext cx="532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Revenue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(How will we finance it?)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69220" y="558924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016" y="320099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5200" y="2560638"/>
            <a:ext cx="38100" cy="1935162"/>
          </a:xfrm>
          <a:prstGeom prst="straightConnector1">
            <a:avLst/>
          </a:prstGeom>
          <a:ln w="101600">
            <a:solidFill>
              <a:srgbClr val="01B2B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62700" y="2590800"/>
            <a:ext cx="25400" cy="1803400"/>
          </a:xfrm>
          <a:prstGeom prst="straightConnector1">
            <a:avLst/>
          </a:prstGeom>
          <a:ln w="101600">
            <a:solidFill>
              <a:srgbClr val="01B2B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7ED2E350-C65B-A243-8880-60800604FB84}"/>
              </a:ext>
            </a:extLst>
          </p:cNvPr>
          <p:cNvSpPr/>
          <p:nvPr/>
        </p:nvSpPr>
        <p:spPr>
          <a:xfrm>
            <a:off x="6825711" y="1367390"/>
            <a:ext cx="1797269" cy="1466193"/>
          </a:xfrm>
          <a:prstGeom prst="leftArrow">
            <a:avLst>
              <a:gd name="adj1" fmla="val 50000"/>
              <a:gd name="adj2" fmla="val 43475"/>
            </a:avLst>
          </a:prstGeom>
          <a:solidFill>
            <a:srgbClr val="B2135F"/>
          </a:solidFill>
          <a:ln>
            <a:solidFill>
              <a:srgbClr val="B21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Insights from audience</a:t>
            </a: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3B06A89E-0B02-8E40-8718-2CEED95A38DF}"/>
              </a:ext>
            </a:extLst>
          </p:cNvPr>
          <p:cNvSpPr/>
          <p:nvPr/>
        </p:nvSpPr>
        <p:spPr>
          <a:xfrm>
            <a:off x="6788674" y="4388951"/>
            <a:ext cx="1797269" cy="1466193"/>
          </a:xfrm>
          <a:prstGeom prst="leftArrow">
            <a:avLst>
              <a:gd name="adj1" fmla="val 50000"/>
              <a:gd name="adj2" fmla="val 43475"/>
            </a:avLst>
          </a:prstGeom>
          <a:solidFill>
            <a:srgbClr val="B2135F"/>
          </a:solidFill>
          <a:ln>
            <a:solidFill>
              <a:srgbClr val="B21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Insights from  audience </a:t>
            </a: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D587A689-4228-5040-AE9E-BD76DABAF4BB}"/>
              </a:ext>
            </a:extLst>
          </p:cNvPr>
          <p:cNvSpPr/>
          <p:nvPr/>
        </p:nvSpPr>
        <p:spPr>
          <a:xfrm>
            <a:off x="6812961" y="2871604"/>
            <a:ext cx="1797269" cy="1466193"/>
          </a:xfrm>
          <a:prstGeom prst="leftArrow">
            <a:avLst>
              <a:gd name="adj1" fmla="val 50000"/>
              <a:gd name="adj2" fmla="val 43475"/>
            </a:avLst>
          </a:prstGeom>
          <a:solidFill>
            <a:srgbClr val="B2135F"/>
          </a:solidFill>
          <a:ln>
            <a:solidFill>
              <a:srgbClr val="B21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Collaboration inside org</a:t>
            </a:r>
          </a:p>
        </p:txBody>
      </p:sp>
    </p:spTree>
    <p:extLst>
      <p:ext uri="{BB962C8B-B14F-4D97-AF65-F5344CB8AC3E}">
        <p14:creationId xmlns:p14="http://schemas.microsoft.com/office/powerpoint/2010/main" val="26932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740" y="300038"/>
            <a:ext cx="8721725" cy="8778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Going deeper with strategy -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1860" y="2196222"/>
            <a:ext cx="7810500" cy="4546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Reduce complexity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Easy to start things but hard to stop (desensitize exits).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</a:rPr>
              <a:t>Why are we doing this – be clear on objectives</a:t>
            </a:r>
            <a:endParaRPr lang="en-GB" sz="20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2322" y="6546334"/>
            <a:ext cx="16193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©Lucy Kueng. @</a:t>
            </a:r>
            <a:r>
              <a:rPr lang="en-US" sz="1000" dirty="0" err="1">
                <a:solidFill>
                  <a:schemeClr val="bg1"/>
                </a:solidFill>
              </a:rPr>
              <a:t>KuengLucy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8097</TotalTime>
  <Words>1515</Words>
  <Application>Microsoft Office PowerPoint</Application>
  <PresentationFormat>Skjermfremvisning (4:3)</PresentationFormat>
  <Paragraphs>222</Paragraphs>
  <Slides>20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Going Digital.  What does best practice organisational transformation look like?</vt:lpstr>
      <vt:lpstr>Basic premise: The core challenge is organizational. </vt:lpstr>
      <vt:lpstr>Companies researched</vt:lpstr>
      <vt:lpstr>PowerPoint-presentasjon</vt:lpstr>
      <vt:lpstr>Media companies have progressively expanded over past decades</vt:lpstr>
      <vt:lpstr>Overshadowed by platforms</vt:lpstr>
      <vt:lpstr>Legacy media have been on a transition journey for nearly two decades</vt:lpstr>
      <vt:lpstr>Disentangling layers of strategy</vt:lpstr>
      <vt:lpstr>Going deeper with strategy - principles</vt:lpstr>
      <vt:lpstr>How (and where) are tech, business and journalism merging?</vt:lpstr>
      <vt:lpstr>Journalists’ role broadens and becomes more strategic</vt:lpstr>
      <vt:lpstr>‘Knowledge hierarchy’ is changing</vt:lpstr>
      <vt:lpstr>Culture – three messages that need to ‘land’</vt:lpstr>
      <vt:lpstr>Cultural differences, but overlaps too</vt:lpstr>
      <vt:lpstr>PowerPoint-presentasjon</vt:lpstr>
      <vt:lpstr>For leaders this means</vt:lpstr>
      <vt:lpstr>PowerPoint-presentasjon</vt:lpstr>
      <vt:lpstr>Maximising learning</vt:lpstr>
      <vt:lpstr>PowerPoint-presentasjon</vt:lpstr>
      <vt:lpstr>Four final points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Niki Forecast</dc:creator>
  <cp:keywords/>
  <dc:description/>
  <cp:lastModifiedBy>wo1</cp:lastModifiedBy>
  <cp:revision>288</cp:revision>
  <cp:lastPrinted>2017-12-05T12:47:04Z</cp:lastPrinted>
  <dcterms:created xsi:type="dcterms:W3CDTF">2017-05-11T14:39:40Z</dcterms:created>
  <dcterms:modified xsi:type="dcterms:W3CDTF">2018-05-02T07:27:59Z</dcterms:modified>
  <cp:category/>
</cp:coreProperties>
</file>